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6" r:id="rId3"/>
    <p:sldId id="310" r:id="rId4"/>
    <p:sldId id="311" r:id="rId5"/>
    <p:sldId id="312" r:id="rId6"/>
    <p:sldId id="327" r:id="rId7"/>
    <p:sldId id="324" r:id="rId8"/>
    <p:sldId id="325" r:id="rId9"/>
    <p:sldId id="326" r:id="rId10"/>
    <p:sldId id="319" r:id="rId11"/>
    <p:sldId id="320" r:id="rId12"/>
    <p:sldId id="348" r:id="rId13"/>
    <p:sldId id="334" r:id="rId14"/>
    <p:sldId id="340" r:id="rId15"/>
    <p:sldId id="339" r:id="rId16"/>
    <p:sldId id="314" r:id="rId17"/>
    <p:sldId id="337" r:id="rId18"/>
    <p:sldId id="330" r:id="rId19"/>
    <p:sldId id="331" r:id="rId20"/>
    <p:sldId id="323" r:id="rId21"/>
    <p:sldId id="336" r:id="rId22"/>
    <p:sldId id="345" r:id="rId23"/>
    <p:sldId id="344" r:id="rId24"/>
    <p:sldId id="346" r:id="rId25"/>
    <p:sldId id="349" r:id="rId26"/>
    <p:sldId id="352" r:id="rId27"/>
    <p:sldId id="347" r:id="rId28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63" d="100"/>
          <a:sy n="63" d="100"/>
        </p:scale>
        <p:origin x="7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F2C4C2F6-43CD-480A-AE54-AC981FBEAF8D}" type="datetimeFigureOut">
              <a:rPr kumimoji="1" lang="ja-JP" altLang="en-US" smtClean="0"/>
              <a:t>2016/12/1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3C45D6A8-1FF5-49DD-9CF3-046DC323D7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47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6A8-1FF5-49DD-9CF3-046DC323D78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32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 descr="C:\Documents and Settings\JMA3214\デスクトップ\トップ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859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8244" y="119675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1844825"/>
            <a:ext cx="5386917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2012" y="119675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1844825"/>
            <a:ext cx="5389033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29614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6" name="Picture 2" descr="C:\Documents and Settings\JMA3214\デスクトップ\トップ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87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17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66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7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256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9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538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JMA3214\デスクトップ\トップ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859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pic>
        <p:nvPicPr>
          <p:cNvPr id="9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" y="6455131"/>
            <a:ext cx="504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65" y="6631876"/>
            <a:ext cx="27984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4" y="6555420"/>
            <a:ext cx="1025057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58080" y="6479626"/>
            <a:ext cx="1163392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800"/>
          </a:p>
        </p:txBody>
      </p:sp>
      <p:sp>
        <p:nvSpPr>
          <p:cNvPr id="1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8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57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8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8244" y="119675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1844825"/>
            <a:ext cx="5386917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2012" y="119675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1844825"/>
            <a:ext cx="5389033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511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19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543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0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790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654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80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A3214\デスクトップ\図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25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MG_63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IMG_81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JMA_building_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JMA3214\デスクトップ\トップ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8595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980728"/>
            <a:ext cx="10363200" cy="1824335"/>
          </a:xfrm>
        </p:spPr>
        <p:txBody>
          <a:bodyPr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1424" y="2807056"/>
            <a:ext cx="10363200" cy="1788219"/>
          </a:xfrm>
        </p:spPr>
        <p:txBody>
          <a:bodyPr anchor="ctr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pic>
        <p:nvPicPr>
          <p:cNvPr id="9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" y="6455131"/>
            <a:ext cx="504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65" y="6631876"/>
            <a:ext cx="27984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4" y="6555420"/>
            <a:ext cx="1025057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58080" y="6479626"/>
            <a:ext cx="1163392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800"/>
          </a:p>
        </p:txBody>
      </p:sp>
      <p:sp>
        <p:nvSpPr>
          <p:cNvPr id="1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5039883" y="6525344"/>
            <a:ext cx="6048672" cy="288032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11184565" y="6525344"/>
            <a:ext cx="864096" cy="288032"/>
          </a:xfrm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5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" y="6455131"/>
            <a:ext cx="504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65" y="6631876"/>
            <a:ext cx="27984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4" y="6555420"/>
            <a:ext cx="1025057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53752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196753"/>
            <a:ext cx="10972800" cy="52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039883" y="6525344"/>
            <a:ext cx="60486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184565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8080" y="6479626"/>
            <a:ext cx="1163392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">
              <a:schemeClr val="accent1">
                <a:lumMod val="40000"/>
                <a:lumOff val="60000"/>
              </a:schemeClr>
            </a:gs>
            <a:gs pos="25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MA3214\Desktop\20130204160756\気象庁ロゴ\(大）気象庁ロゴマーク_濃い青_小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" y="6455131"/>
            <a:ext cx="504000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165" y="6631876"/>
            <a:ext cx="2798400" cy="15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4" y="6555420"/>
            <a:ext cx="1025057" cy="2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53752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196753"/>
            <a:ext cx="10972800" cy="52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5039883" y="6525344"/>
            <a:ext cx="604867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184565" y="6525344"/>
            <a:ext cx="8640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58080" y="6479626"/>
            <a:ext cx="11633920" cy="45719"/>
          </a:xfrm>
          <a:prstGeom prst="rect">
            <a:avLst/>
          </a:prstGeom>
          <a:gradFill flip="none" rotWithShape="1">
            <a:gsLst>
              <a:gs pos="0">
                <a:srgbClr val="2B468D"/>
              </a:gs>
              <a:gs pos="20000">
                <a:schemeClr val="tx2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26216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3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19536" y="2130426"/>
            <a:ext cx="8352928" cy="1470025"/>
          </a:xfrm>
        </p:spPr>
        <p:txBody>
          <a:bodyPr/>
          <a:lstStyle/>
          <a:p>
            <a:r>
              <a:rPr lang="en-US" altLang="ja-JP" sz="4000" dirty="0">
                <a:latin typeface="Impact" panose="020B0806030902050204" pitchFamily="34" charset="0"/>
              </a:rPr>
              <a:t>Impact of Flow-dependent Assimilation using </a:t>
            </a:r>
            <a:r>
              <a:rPr lang="en-US" altLang="ja-JP" sz="4000" dirty="0" err="1">
                <a:latin typeface="Impact" panose="020B0806030902050204" pitchFamily="34" charset="0"/>
              </a:rPr>
              <a:t>Adjoint</a:t>
            </a:r>
            <a:r>
              <a:rPr lang="en-US" altLang="ja-JP" sz="4000" dirty="0">
                <a:latin typeface="Impact" panose="020B0806030902050204" pitchFamily="34" charset="0"/>
              </a:rPr>
              <a:t> Model including </a:t>
            </a:r>
            <a:br>
              <a:rPr lang="en-US" altLang="ja-JP" sz="4000" dirty="0">
                <a:latin typeface="Impact" panose="020B0806030902050204" pitchFamily="34" charset="0"/>
              </a:rPr>
            </a:br>
            <a:r>
              <a:rPr lang="en-US" altLang="ja-JP" sz="4000" dirty="0">
                <a:latin typeface="Impact" panose="020B0806030902050204" pitchFamily="34" charset="0"/>
              </a:rPr>
              <a:t>3-ice Microphysics Scheme</a:t>
            </a:r>
            <a:endParaRPr lang="ja-JP" altLang="en-US" sz="4000" dirty="0">
              <a:latin typeface="Impact" panose="020B080603090205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91544" y="4293096"/>
            <a:ext cx="7376864" cy="1296144"/>
          </a:xfrm>
        </p:spPr>
        <p:txBody>
          <a:bodyPr/>
          <a:lstStyle/>
          <a:p>
            <a:r>
              <a:rPr lang="en-US" altLang="ja-JP" sz="3200" b="1" dirty="0"/>
              <a:t>Yasutaka Ikuta</a:t>
            </a:r>
          </a:p>
          <a:p>
            <a:r>
              <a:rPr lang="en-US" altLang="ja-JP" sz="2000" b="1" dirty="0"/>
              <a:t>Japan Meteorological Agency / Meteorological Research Institute</a:t>
            </a:r>
            <a:endParaRPr lang="ja-JP" altLang="en-US" sz="20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65279" y="5805265"/>
            <a:ext cx="3861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The 4th International Workshop on </a:t>
            </a:r>
            <a:r>
              <a:rPr lang="en-US" altLang="ja-JP" sz="1200" dirty="0" err="1">
                <a:solidFill>
                  <a:schemeClr val="bg1">
                    <a:lumMod val="50000"/>
                  </a:schemeClr>
                </a:solidFill>
              </a:rPr>
              <a:t>Nonhydrostatic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 Models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Nov. 30 (Wed) - Dec. 2 (Fri), 2016</a:t>
            </a:r>
          </a:p>
          <a:p>
            <a:pPr algn="ctr"/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The Prince Hakone Lake </a:t>
            </a:r>
            <a:r>
              <a:rPr lang="en-US" altLang="ja-JP" sz="1200" dirty="0" err="1">
                <a:solidFill>
                  <a:schemeClr val="bg1">
                    <a:lumMod val="50000"/>
                  </a:schemeClr>
                </a:solidFill>
              </a:rPr>
              <a:t>Ashinoko</a:t>
            </a:r>
            <a:r>
              <a:rPr lang="en-US" altLang="ja-JP" sz="1200" dirty="0">
                <a:solidFill>
                  <a:schemeClr val="bg1">
                    <a:lumMod val="50000"/>
                  </a:schemeClr>
                </a:solidFill>
              </a:rPr>
              <a:t>, Hakone, Japan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Infrared imager 10.6 </a:t>
            </a:r>
            <a:r>
              <a:rPr lang="en-US" altLang="ja-JP" sz="3200" dirty="0" err="1"/>
              <a:t>μm</a:t>
            </a:r>
            <a:br>
              <a:rPr lang="en-US" altLang="ja-JP" sz="3200" dirty="0"/>
            </a:br>
            <a:r>
              <a:rPr lang="en-US" altLang="ja-JP" sz="3200" dirty="0"/>
              <a:t>Comparison of MP_MSM and Observation</a:t>
            </a:r>
            <a:endParaRPr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4339416" cy="4320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847528" y="119675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LFM with MP_MSM</a:t>
            </a:r>
            <a:endParaRPr lang="ja-JP" altLang="en-US" sz="24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12024" y="1196753"/>
            <a:ext cx="42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Observation (Himwari-8 AHI)</a:t>
            </a:r>
            <a:endParaRPr lang="ja-JP" altLang="en-US" sz="2400" u="sng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8" y="1772816"/>
            <a:ext cx="4390909" cy="414000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2081214" y="2447925"/>
            <a:ext cx="3510731" cy="285328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47528" y="5255622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C000"/>
                </a:solidFill>
              </a:rPr>
              <a:t>Relaxation area</a:t>
            </a:r>
            <a:endParaRPr lang="ja-JP" altLang="en-US" sz="1100" dirty="0">
              <a:solidFill>
                <a:srgbClr val="FFC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73392" y="153704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Lead time: 9-hour</a:t>
            </a:r>
            <a:endParaRPr lang="ja-JP" altLang="en-US" sz="1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59179" y="1556793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MP_MSM: cloud microphysics of new MSM</a:t>
            </a:r>
            <a:endParaRPr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4727848" y="6021289"/>
            <a:ext cx="2808312" cy="549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Model’s Tb is lower than Obs.</a:t>
            </a:r>
            <a:endParaRPr lang="ja-JP" alt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矢印: 上向き折線 6"/>
          <p:cNvSpPr/>
          <p:nvPr/>
        </p:nvSpPr>
        <p:spPr>
          <a:xfrm>
            <a:off x="7545861" y="6070787"/>
            <a:ext cx="504056" cy="288512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5" name="矢印: 上向き折線 13"/>
          <p:cNvSpPr/>
          <p:nvPr/>
        </p:nvSpPr>
        <p:spPr>
          <a:xfrm flipH="1">
            <a:off x="4223792" y="6092816"/>
            <a:ext cx="504056" cy="279648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</p:spTree>
    <p:extLst>
      <p:ext uri="{BB962C8B-B14F-4D97-AF65-F5344CB8AC3E}">
        <p14:creationId xmlns:p14="http://schemas.microsoft.com/office/powerpoint/2010/main" val="8738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Infrared imager 10.6 </a:t>
            </a:r>
            <a:r>
              <a:rPr lang="en-US" altLang="ja-JP" sz="3200" dirty="0" err="1"/>
              <a:t>μm</a:t>
            </a:r>
            <a:br>
              <a:rPr lang="en-US" altLang="ja-JP" sz="3200" dirty="0"/>
            </a:br>
            <a:r>
              <a:rPr lang="en-US" altLang="ja-JP" sz="2800" dirty="0"/>
              <a:t>Comparison of Non-linear MP_ASM and Observation</a:t>
            </a:r>
            <a:endParaRPr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7528" y="119675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LFM with MP_ASM</a:t>
            </a:r>
            <a:endParaRPr lang="ja-JP" altLang="en-US" sz="24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12024" y="1196753"/>
            <a:ext cx="42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Observation (Himwari-8 AHI)</a:t>
            </a:r>
            <a:endParaRPr lang="ja-JP" altLang="en-US" sz="2400" u="sng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7" y="1772816"/>
            <a:ext cx="4339417" cy="432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8" y="1772816"/>
            <a:ext cx="4390909" cy="414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081214" y="2447925"/>
            <a:ext cx="3510731" cy="285328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47528" y="5255622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C000"/>
                </a:solidFill>
              </a:rPr>
              <a:t>Relaxation area</a:t>
            </a:r>
            <a:endParaRPr lang="ja-JP" altLang="en-US" sz="1100" dirty="0">
              <a:solidFill>
                <a:srgbClr val="FFC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3392" y="153704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Lead time: 9-hour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0414" y="1969096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F05</a:t>
            </a:r>
            <a:endParaRPr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727848" y="6021289"/>
            <a:ext cx="2808312" cy="549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Similar brightness</a:t>
            </a:r>
            <a:endParaRPr lang="ja-JP" altLang="en-US" sz="2000" b="1" dirty="0" err="1">
              <a:solidFill>
                <a:schemeClr val="tx1"/>
              </a:solidFill>
            </a:endParaRPr>
          </a:p>
        </p:txBody>
      </p:sp>
      <p:sp>
        <p:nvSpPr>
          <p:cNvPr id="16" name="矢印: 上向き折線 6"/>
          <p:cNvSpPr/>
          <p:nvPr/>
        </p:nvSpPr>
        <p:spPr>
          <a:xfrm>
            <a:off x="7545861" y="6070787"/>
            <a:ext cx="504056" cy="288512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7" name="矢印: 上向き折線 13"/>
          <p:cNvSpPr/>
          <p:nvPr/>
        </p:nvSpPr>
        <p:spPr>
          <a:xfrm flipH="1">
            <a:off x="4223792" y="6092816"/>
            <a:ext cx="504056" cy="279648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</p:spTree>
    <p:extLst>
      <p:ext uri="{BB962C8B-B14F-4D97-AF65-F5344CB8AC3E}">
        <p14:creationId xmlns:p14="http://schemas.microsoft.com/office/powerpoint/2010/main" val="361759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vkva.naps.kishou.go.jp/~suuchi49/Mp_monit/Asm_sum_F07/fig_fsi/ir_ft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1773296"/>
            <a:ext cx="433941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Infrared imager 10.6 </a:t>
            </a:r>
            <a:r>
              <a:rPr lang="en-US" altLang="ja-JP" sz="3200" dirty="0" err="1"/>
              <a:t>μm</a:t>
            </a:r>
            <a:br>
              <a:rPr lang="en-US" altLang="ja-JP" sz="3200" dirty="0"/>
            </a:br>
            <a:r>
              <a:rPr lang="en-US" altLang="ja-JP" sz="2800" dirty="0"/>
              <a:t>Comparison of Non-linear MP_ASM and Observation</a:t>
            </a:r>
            <a:endParaRPr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7528" y="119675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LFM with MP_ASM</a:t>
            </a:r>
            <a:endParaRPr lang="ja-JP" altLang="en-US" sz="24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12024" y="1196753"/>
            <a:ext cx="42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Observation (Himwari-8 AHI)</a:t>
            </a:r>
            <a:endParaRPr lang="ja-JP" altLang="en-US" sz="2400" u="sng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8" y="1772816"/>
            <a:ext cx="4390909" cy="414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081214" y="2447925"/>
            <a:ext cx="3510731" cy="285328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47528" y="5255622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C000"/>
                </a:solidFill>
              </a:rPr>
              <a:t>Relaxation area</a:t>
            </a:r>
            <a:endParaRPr lang="ja-JP" altLang="en-US" sz="1100" dirty="0">
              <a:solidFill>
                <a:srgbClr val="FFC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3392" y="153704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Lead time: 9-hour</a:t>
            </a:r>
            <a:endParaRPr lang="ja-JP" altLang="en-US" sz="1400" dirty="0"/>
          </a:p>
        </p:txBody>
      </p:sp>
      <p:sp>
        <p:nvSpPr>
          <p:cNvPr id="6" name="正方形/長方形 5"/>
          <p:cNvSpPr/>
          <p:nvPr/>
        </p:nvSpPr>
        <p:spPr>
          <a:xfrm>
            <a:off x="4727848" y="6021289"/>
            <a:ext cx="2808312" cy="549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Similar brightness</a:t>
            </a:r>
            <a:endParaRPr lang="ja-JP" altLang="en-US" sz="2000" b="1" dirty="0" err="1">
              <a:solidFill>
                <a:schemeClr val="tx1"/>
              </a:solidFill>
            </a:endParaRPr>
          </a:p>
        </p:txBody>
      </p:sp>
      <p:sp>
        <p:nvSpPr>
          <p:cNvPr id="7" name="矢印: 上向き折線 6"/>
          <p:cNvSpPr/>
          <p:nvPr/>
        </p:nvSpPr>
        <p:spPr>
          <a:xfrm>
            <a:off x="7545861" y="6070787"/>
            <a:ext cx="504056" cy="288512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4" name="矢印: 上向き折線 13"/>
          <p:cNvSpPr/>
          <p:nvPr/>
        </p:nvSpPr>
        <p:spPr>
          <a:xfrm flipH="1">
            <a:off x="4223792" y="6092816"/>
            <a:ext cx="504056" cy="279648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20542" y="1969096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F07M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63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Is Unbiased Scheme Best ?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Forecast</a:t>
            </a:r>
          </a:p>
          <a:p>
            <a:pPr lvl="1"/>
            <a:r>
              <a:rPr lang="en-US" altLang="ja-JP" sz="2400" dirty="0"/>
              <a:t>Cloud microphysics must be balanced other physics processes (e.g. convective parameterization, radiation and planetary boundary layer scheme ).</a:t>
            </a:r>
          </a:p>
          <a:p>
            <a:r>
              <a:rPr lang="en-US" altLang="ja-JP" sz="2800" dirty="0"/>
              <a:t>Data assimilation</a:t>
            </a:r>
          </a:p>
          <a:p>
            <a:pPr lvl="1"/>
            <a:r>
              <a:rPr lang="en-US" altLang="ja-JP" sz="2400" dirty="0"/>
              <a:t>Unbiased hydrometeors profile is very important to simulate reflectivity and brightness temperature.</a:t>
            </a:r>
          </a:p>
          <a:p>
            <a:r>
              <a:rPr lang="en-US" altLang="ja-JP" sz="2800" dirty="0"/>
              <a:t>In this assimilation study, unbiased hydrometeors is </a:t>
            </a:r>
            <a:r>
              <a:rPr lang="en-US" altLang="ja-JP" sz="2800" b="1" dirty="0"/>
              <a:t>a first priority</a:t>
            </a:r>
            <a:r>
              <a:rPr lang="en-US" altLang="ja-JP" sz="2800" dirty="0"/>
              <a:t>.</a:t>
            </a:r>
          </a:p>
          <a:p>
            <a:pPr lvl="1"/>
            <a:r>
              <a:rPr lang="en-US" altLang="ja-JP" sz="2400" dirty="0"/>
              <a:t>Development of unbiased scheme </a:t>
            </a:r>
          </a:p>
          <a:p>
            <a:pPr marL="457200" lvl="1" indent="0">
              <a:buNone/>
            </a:pPr>
            <a:r>
              <a:rPr lang="en-US" altLang="ja-JP" sz="2400" dirty="0"/>
              <a:t>   -&gt; feedback to development of forecast model.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6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Flow-dependent assimilation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7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Flow-dependent Assimilation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258379"/>
          </a:xfrm>
        </p:spPr>
        <p:txBody>
          <a:bodyPr/>
          <a:lstStyle/>
          <a:p>
            <a:r>
              <a:rPr lang="en-US" altLang="ja-JP" sz="2400" dirty="0"/>
              <a:t>Extended control variable method (</a:t>
            </a:r>
            <a:r>
              <a:rPr lang="en-US" altLang="ja-JP" sz="2400" dirty="0" err="1"/>
              <a:t>Lorenc</a:t>
            </a:r>
            <a:r>
              <a:rPr lang="en-US" altLang="ja-JP" sz="2400" dirty="0"/>
              <a:t> 2003)</a:t>
            </a:r>
          </a:p>
          <a:p>
            <a:pPr lvl="1"/>
            <a:r>
              <a:rPr lang="en-US" altLang="ja-JP" sz="2000" dirty="0"/>
              <a:t>Background error covariance</a:t>
            </a:r>
          </a:p>
          <a:p>
            <a:pPr lvl="2"/>
            <a:r>
              <a:rPr lang="en-US" altLang="ja-JP" sz="1600" dirty="0"/>
              <a:t>Mixing the climatological error and the ensemble estimated error</a:t>
            </a: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92886"/>
              </p:ext>
            </p:extLst>
          </p:nvPr>
        </p:nvGraphicFramePr>
        <p:xfrm>
          <a:off x="2416496" y="3004754"/>
          <a:ext cx="3368861" cy="47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8" name="数式" r:id="rId3" imgW="1714320" imgH="241200" progId="Equation.3">
                  <p:embed/>
                </p:oleObj>
              </mc:Choice>
              <mc:Fallback>
                <p:oleObj name="数式" r:id="rId3" imgW="1714320" imgH="241200" progId="Equation.3">
                  <p:embed/>
                  <p:pic>
                    <p:nvPicPr>
                      <p:cNvPr id="65" name="オブジェクト 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6496" y="3004754"/>
                        <a:ext cx="3368861" cy="47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655616"/>
              </p:ext>
            </p:extLst>
          </p:nvPr>
        </p:nvGraphicFramePr>
        <p:xfrm>
          <a:off x="3359696" y="2060849"/>
          <a:ext cx="1872208" cy="41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9" name="数式" r:id="rId5" imgW="1079280" imgH="241200" progId="Equation.3">
                  <p:embed/>
                </p:oleObj>
              </mc:Choice>
              <mc:Fallback>
                <p:oleObj name="数式" r:id="rId5" imgW="1079280" imgH="241200" progId="Equation.3">
                  <p:embed/>
                  <p:pic>
                    <p:nvPicPr>
                      <p:cNvPr id="66" name="オブジェクト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2060849"/>
                        <a:ext cx="1872208" cy="418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99062"/>
              </p:ext>
            </p:extLst>
          </p:nvPr>
        </p:nvGraphicFramePr>
        <p:xfrm>
          <a:off x="2661067" y="3828654"/>
          <a:ext cx="3530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0" name="数式" r:id="rId7" imgW="1841400" imgH="393480" progId="Equation.3">
                  <p:embed/>
                </p:oleObj>
              </mc:Choice>
              <mc:Fallback>
                <p:oleObj name="数式" r:id="rId7" imgW="1841400" imgH="393480" progId="Equation.3">
                  <p:embed/>
                  <p:pic>
                    <p:nvPicPr>
                      <p:cNvPr id="67" name="オブジェクト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067" y="3828654"/>
                        <a:ext cx="35306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23292"/>
              </p:ext>
            </p:extLst>
          </p:nvPr>
        </p:nvGraphicFramePr>
        <p:xfrm>
          <a:off x="6023993" y="2998736"/>
          <a:ext cx="4171619" cy="6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1" name="数式" r:id="rId9" imgW="2705040" imgH="419040" progId="Equation.3">
                  <p:embed/>
                </p:oleObj>
              </mc:Choice>
              <mc:Fallback>
                <p:oleObj name="数式" r:id="rId9" imgW="2705040" imgH="419040" progId="Equation.3">
                  <p:embed/>
                  <p:pic>
                    <p:nvPicPr>
                      <p:cNvPr id="68" name="オブジェクト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3993" y="2998736"/>
                        <a:ext cx="4171619" cy="6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802247"/>
              </p:ext>
            </p:extLst>
          </p:nvPr>
        </p:nvGraphicFramePr>
        <p:xfrm>
          <a:off x="2679373" y="4769486"/>
          <a:ext cx="52816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2" name="数式" r:id="rId11" imgW="2755800" imgH="419040" progId="Equation.3">
                  <p:embed/>
                </p:oleObj>
              </mc:Choice>
              <mc:Fallback>
                <p:oleObj name="数式" r:id="rId11" imgW="2755800" imgH="419040" progId="Equation.3">
                  <p:embed/>
                  <p:pic>
                    <p:nvPicPr>
                      <p:cNvPr id="8" name="オブジェクト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373" y="4769486"/>
                        <a:ext cx="528161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611324" y="2278614"/>
            <a:ext cx="29523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Spatial localization</a:t>
            </a:r>
          </a:p>
          <a:p>
            <a:r>
              <a:rPr lang="en-US" altLang="ja-JP" dirty="0"/>
              <a:t>(time propagation ignored) 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8088" y="5580004"/>
            <a:ext cx="29523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Observation operator </a:t>
            </a:r>
            <a:br>
              <a:rPr lang="en-US" altLang="ja-JP" sz="2400" b="1" dirty="0"/>
            </a:br>
            <a:r>
              <a:rPr lang="en-US" altLang="ja-JP"/>
              <a:t>(e.g</a:t>
            </a:r>
            <a:r>
              <a:rPr lang="en-US" altLang="ja-JP" dirty="0"/>
              <a:t>. Radar simulator, RTTOV)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19536" y="5580005"/>
            <a:ext cx="41764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Tangent-linear model operator</a:t>
            </a:r>
            <a:endParaRPr lang="ja-JP" altLang="en-US" sz="2400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14252" y="4221089"/>
            <a:ext cx="23642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Innovation vector (observation-guess)</a:t>
            </a:r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60967" y="2543502"/>
            <a:ext cx="1800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Control variables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69279" y="2543502"/>
            <a:ext cx="26642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Extended control variables</a:t>
            </a:r>
            <a:endParaRPr lang="ja-JP" altLang="en-US" dirty="0"/>
          </a:p>
        </p:txBody>
      </p:sp>
      <p:cxnSp>
        <p:nvCxnSpPr>
          <p:cNvPr id="18" name="直線コネクタ 17"/>
          <p:cNvCxnSpPr>
            <a:stCxn id="13" idx="0"/>
          </p:cNvCxnSpPr>
          <p:nvPr/>
        </p:nvCxnSpPr>
        <p:spPr>
          <a:xfrm flipV="1">
            <a:off x="4007768" y="5301208"/>
            <a:ext cx="360040" cy="27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1"/>
          </p:cNvCxnSpPr>
          <p:nvPr/>
        </p:nvCxnSpPr>
        <p:spPr>
          <a:xfrm flipH="1" flipV="1">
            <a:off x="6456040" y="5301208"/>
            <a:ext cx="282048" cy="648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4" idx="1"/>
          </p:cNvCxnSpPr>
          <p:nvPr/>
        </p:nvCxnSpPr>
        <p:spPr>
          <a:xfrm flipH="1">
            <a:off x="7752184" y="4544254"/>
            <a:ext cx="462068" cy="468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2"/>
          </p:cNvCxnSpPr>
          <p:nvPr/>
        </p:nvCxnSpPr>
        <p:spPr>
          <a:xfrm>
            <a:off x="9087488" y="2924944"/>
            <a:ext cx="68092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5" idx="3"/>
          </p:cNvCxnSpPr>
          <p:nvPr/>
        </p:nvCxnSpPr>
        <p:spPr>
          <a:xfrm>
            <a:off x="3561167" y="2728168"/>
            <a:ext cx="532302" cy="276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6" idx="2"/>
          </p:cNvCxnSpPr>
          <p:nvPr/>
        </p:nvCxnSpPr>
        <p:spPr>
          <a:xfrm flipH="1">
            <a:off x="5505383" y="2912834"/>
            <a:ext cx="396044" cy="134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2567609" y="3553271"/>
            <a:ext cx="145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Cost function</a:t>
            </a:r>
            <a:endParaRPr lang="ja-JP" altLang="en-US" b="1" u="sng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34580" y="4498087"/>
            <a:ext cx="181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Observation</a:t>
            </a:r>
            <a:r>
              <a:rPr lang="en-US" altLang="ja-JP" sz="1600" b="1" u="sng" dirty="0"/>
              <a:t> term</a:t>
            </a:r>
            <a:endParaRPr lang="ja-JP" alt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33257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68560"/>
              </p:ext>
            </p:extLst>
          </p:nvPr>
        </p:nvGraphicFramePr>
        <p:xfrm>
          <a:off x="2005335" y="1556792"/>
          <a:ext cx="35115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8" name="数式" r:id="rId3" imgW="2133360" imgH="1028520" progId="Equation.3">
                  <p:embed/>
                </p:oleObj>
              </mc:Choice>
              <mc:Fallback>
                <p:oleObj name="数式" r:id="rId3" imgW="2133360" imgH="1028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5335" y="1556792"/>
                        <a:ext cx="3511550" cy="169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BG Error Covariance of Hydrometeors</a:t>
            </a:r>
            <a:endParaRPr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68008" y="1127646"/>
            <a:ext cx="449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Climatological term</a:t>
            </a:r>
          </a:p>
          <a:p>
            <a:r>
              <a:rPr lang="en-US" altLang="ja-JP" sz="2000" dirty="0"/>
              <a:t>Analysis increment does not depend on meteorological environment sufficiently.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16006" y="2300662"/>
            <a:ext cx="4144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Flow-dependent term</a:t>
            </a:r>
          </a:p>
          <a:p>
            <a:r>
              <a:rPr lang="en-US" altLang="ja-JP" sz="2000" dirty="0"/>
              <a:t>BG covariance given by ensemble forecasts provides flow-dependent analysis increment.</a:t>
            </a:r>
            <a:endParaRPr lang="ja-JP" altLang="en-US" sz="2000" dirty="0"/>
          </a:p>
        </p:txBody>
      </p:sp>
      <p:cxnSp>
        <p:nvCxnSpPr>
          <p:cNvPr id="37" name="直線矢印コネクタ 36"/>
          <p:cNvCxnSpPr>
            <a:stCxn id="7" idx="1"/>
          </p:cNvCxnSpPr>
          <p:nvPr/>
        </p:nvCxnSpPr>
        <p:spPr>
          <a:xfrm flipH="1">
            <a:off x="5551910" y="1666256"/>
            <a:ext cx="616099" cy="250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H="1" flipV="1">
            <a:off x="5551910" y="2636914"/>
            <a:ext cx="616098" cy="356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角丸四角形 62"/>
          <p:cNvSpPr/>
          <p:nvPr/>
        </p:nvSpPr>
        <p:spPr>
          <a:xfrm>
            <a:off x="6168009" y="2302546"/>
            <a:ext cx="4071435" cy="3711928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775520" y="1124745"/>
            <a:ext cx="187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/>
              <a:t>Cost function</a:t>
            </a:r>
            <a:endParaRPr lang="ja-JP" altLang="en-US" sz="2400" b="1" u="sng" dirty="0"/>
          </a:p>
        </p:txBody>
      </p:sp>
      <p:sp>
        <p:nvSpPr>
          <p:cNvPr id="66" name="角丸四角形 65"/>
          <p:cNvSpPr/>
          <p:nvPr/>
        </p:nvSpPr>
        <p:spPr>
          <a:xfrm>
            <a:off x="2222389" y="2204865"/>
            <a:ext cx="3329520" cy="66442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47528" y="3935958"/>
            <a:ext cx="4281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Flow-dependent background error covariance of hydrometeors by ensemble forecasts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Accurate analysis increment in a variety of situations</a:t>
            </a:r>
          </a:p>
          <a:p>
            <a:r>
              <a:rPr lang="en-US" altLang="ja-JP" dirty="0"/>
              <a:t>→</a:t>
            </a:r>
            <a:r>
              <a:rPr lang="ja-JP" altLang="en-US" dirty="0"/>
              <a:t>　</a:t>
            </a:r>
            <a:r>
              <a:rPr lang="en-US" altLang="ja-JP" dirty="0"/>
              <a:t>Flow-dependent hydrometeors analysis </a:t>
            </a:r>
            <a:endParaRPr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7180894" y="3685656"/>
            <a:ext cx="2074042" cy="2275186"/>
            <a:chOff x="4480808" y="3245533"/>
            <a:chExt cx="2827495" cy="3101708"/>
          </a:xfrm>
        </p:grpSpPr>
        <p:graphicFrame>
          <p:nvGraphicFramePr>
            <p:cNvPr id="38" name="オブジェクト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797837"/>
                </p:ext>
              </p:extLst>
            </p:nvPr>
          </p:nvGraphicFramePr>
          <p:xfrm>
            <a:off x="4816182" y="3245533"/>
            <a:ext cx="1458989" cy="390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49" name="数式" r:id="rId5" imgW="1041120" imgH="279360" progId="Equation.3">
                    <p:embed/>
                  </p:oleObj>
                </mc:Choice>
                <mc:Fallback>
                  <p:oleObj name="数式" r:id="rId5" imgW="1041120" imgH="27936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16182" y="3245533"/>
                          <a:ext cx="1458989" cy="3907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グループ化 41"/>
            <p:cNvGrpSpPr/>
            <p:nvPr/>
          </p:nvGrpSpPr>
          <p:grpSpPr>
            <a:xfrm>
              <a:off x="4701993" y="3618858"/>
              <a:ext cx="2606310" cy="2728383"/>
              <a:chOff x="4788025" y="3613086"/>
              <a:chExt cx="2788089" cy="2918676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085"/>
              <a:stretch>
                <a:fillRect/>
              </a:stretch>
            </p:blipFill>
            <p:spPr bwMode="auto">
              <a:xfrm>
                <a:off x="4864921" y="3613086"/>
                <a:ext cx="2448272" cy="2437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テキスト ボックス 24"/>
              <p:cNvSpPr txBox="1">
                <a:spLocks noChangeArrowheads="1"/>
              </p:cNvSpPr>
              <p:nvPr/>
            </p:nvSpPr>
            <p:spPr bwMode="auto">
              <a:xfrm>
                <a:off x="4936929" y="5949279"/>
                <a:ext cx="2639185" cy="314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ja-JP" sz="800" dirty="0"/>
                  <a:t>W        </a:t>
                </a:r>
                <a:r>
                  <a:rPr lang="en-US" altLang="ja-JP" sz="800" dirty="0" err="1"/>
                  <a:t>Qr</a:t>
                </a:r>
                <a:r>
                  <a:rPr lang="en-US" altLang="ja-JP" sz="800" dirty="0"/>
                  <a:t>       Qs      </a:t>
                </a:r>
                <a:r>
                  <a:rPr lang="en-US" altLang="ja-JP" sz="800" dirty="0" err="1"/>
                  <a:t>Qg</a:t>
                </a:r>
                <a:endParaRPr lang="ja-JP" altLang="en-US" sz="8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788025" y="6217567"/>
                <a:ext cx="2730968" cy="314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/>
                  <a:t>pseudo ensemble: columns in first guess</a:t>
                </a:r>
                <a:endParaRPr lang="ja-JP" altLang="en-US" sz="800" dirty="0"/>
              </a:p>
            </p:txBody>
          </p:sp>
        </p:grpSp>
        <p:cxnSp>
          <p:nvCxnSpPr>
            <p:cNvPr id="55" name="直線コネクタ 54"/>
            <p:cNvCxnSpPr/>
            <p:nvPr/>
          </p:nvCxnSpPr>
          <p:spPr>
            <a:xfrm flipV="1">
              <a:off x="4781550" y="3622149"/>
              <a:ext cx="2224088" cy="2228849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24"/>
            <p:cNvSpPr txBox="1">
              <a:spLocks noChangeArrowheads="1"/>
            </p:cNvSpPr>
            <p:nvPr/>
          </p:nvSpPr>
          <p:spPr bwMode="auto">
            <a:xfrm rot="16200000">
              <a:off x="3394106" y="4404828"/>
              <a:ext cx="2467114" cy="29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1" hangingPunct="1"/>
              <a:r>
                <a:rPr lang="en-US" altLang="ja-JP" sz="800" dirty="0"/>
                <a:t>W        </a:t>
              </a:r>
              <a:r>
                <a:rPr lang="en-US" altLang="ja-JP" sz="800" dirty="0" err="1"/>
                <a:t>Qr</a:t>
              </a:r>
              <a:r>
                <a:rPr lang="en-US" altLang="ja-JP" sz="800" dirty="0"/>
                <a:t>       Qs      </a:t>
              </a:r>
              <a:r>
                <a:rPr lang="en-US" altLang="ja-JP" sz="800" dirty="0" err="1"/>
                <a:t>Qg</a:t>
              </a:r>
              <a:endParaRPr lang="ja-JP" altLang="en-US" sz="8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775520" y="3501008"/>
            <a:ext cx="357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/>
              <a:t>Benefit of flow-dependent term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72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Identical Twin Experiment</a:t>
            </a:r>
            <a:endParaRPr lang="ja-JP" altLang="en-US" sz="4000" dirty="0"/>
          </a:p>
        </p:txBody>
      </p:sp>
      <p:pic>
        <p:nvPicPr>
          <p:cNvPr id="3" name="Picture 1111" descr="http://svkva.naps.kishou.go.jp/~suuchi49/Figs/test1_3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66" y="3479356"/>
            <a:ext cx="4103656" cy="189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vkva.naps.kishou.go.jp/~suuchi49/Figs/test1_2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15" y="1481290"/>
            <a:ext cx="4103647" cy="19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207568" y="3172906"/>
            <a:ext cx="1351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True-Guess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5561" y="115668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Guess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7528" y="79664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/>
              <a:t>Reflectivity</a:t>
            </a:r>
            <a:endParaRPr lang="ja-JP" altLang="en-US" sz="2000" b="1" u="sng" dirty="0"/>
          </a:p>
        </p:txBody>
      </p:sp>
      <p:pic>
        <p:nvPicPr>
          <p:cNvPr id="8" name="Picture 2" descr="http://svkva.naps.kishou.go.jp/~suuchi49/Figs/tb_cld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4" y="1412776"/>
            <a:ext cx="4752529" cy="19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vkva.naps.kishou.go.jp/~suuchi49/Figs/tb_cld7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441614"/>
            <a:ext cx="4752528" cy="17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312024" y="317290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True-Guess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12025" y="1156682"/>
            <a:ext cx="112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Guess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72118" y="836712"/>
            <a:ext cx="270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/>
              <a:t>Brightness temperature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68008" y="5301208"/>
            <a:ext cx="449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u="sng" dirty="0"/>
              <a:t>RTTOVSCATT (rttov11.3 by EUMETSAT)</a:t>
            </a:r>
            <a:endParaRPr lang="en-US" altLang="ja-JP" sz="1400" b="1" u="sng" dirty="0"/>
          </a:p>
          <a:p>
            <a:r>
              <a:rPr lang="en-US" altLang="ja-JP" sz="1200" dirty="0"/>
              <a:t>Satellite: GPM, Sensor: GMI, Frequency: 1) 10.65 GHz(V), 2) 10.65 GHz(H), 3) 18.7 GHz(V), 4) 18.7 GHz(H), 5) 23.8 GHz, 6) 36.5 GHz(V), 7) 36.5 GHz(H), 8) 89.0 GHz(V), 9) 89.0 GHz(H), 10) 165.5 GHz(V), 11) 165.5 GHz(H), 12) 183.31±3 GHz,  13) 183.31±8 GHz</a:t>
            </a:r>
            <a:endParaRPr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21542" y="1084674"/>
            <a:ext cx="254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○</a:t>
            </a:r>
            <a:r>
              <a:rPr lang="en-US" altLang="ja-JP" sz="2000" dirty="0"/>
              <a:t>: Observation points</a:t>
            </a:r>
            <a:endParaRPr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47529" y="5529426"/>
            <a:ext cx="4068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Observation operator of reflectivity is not used Qc, Qi and Qv.</a:t>
            </a:r>
          </a:p>
        </p:txBody>
      </p:sp>
    </p:spTree>
    <p:extLst>
      <p:ext uri="{BB962C8B-B14F-4D97-AF65-F5344CB8AC3E}">
        <p14:creationId xmlns:p14="http://schemas.microsoft.com/office/powerpoint/2010/main" val="60250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/>
          <p:cNvGrpSpPr/>
          <p:nvPr/>
        </p:nvGrpSpPr>
        <p:grpSpPr>
          <a:xfrm>
            <a:off x="2207568" y="1037744"/>
            <a:ext cx="3384377" cy="4839529"/>
            <a:chOff x="653288" y="1281843"/>
            <a:chExt cx="3768649" cy="5067249"/>
          </a:xfrm>
        </p:grpSpPr>
        <p:pic>
          <p:nvPicPr>
            <p:cNvPr id="4" name="Picture 2" descr="http://svkva.naps.kishou.go.jp/~suuchi49/Figs/test2_2.pn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19"/>
            <a:stretch/>
          </p:blipFill>
          <p:spPr bwMode="auto">
            <a:xfrm>
              <a:off x="653288" y="1281843"/>
              <a:ext cx="3741140" cy="82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svkva.naps.kishou.go.jp/~suuchi49/Figs/test2_3.png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01"/>
            <a:stretch/>
          </p:blipFill>
          <p:spPr bwMode="auto">
            <a:xfrm>
              <a:off x="653704" y="2126900"/>
              <a:ext cx="3741140" cy="82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svkva.naps.kishou.go.jp/~suuchi49/Figs/test2_4.png"/>
            <p:cNvPicPr>
              <a:picLocks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44"/>
            <a:stretch/>
          </p:blipFill>
          <p:spPr bwMode="auto">
            <a:xfrm>
              <a:off x="653288" y="2956352"/>
              <a:ext cx="3741140" cy="82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svkva.naps.kishou.go.jp/~suuchi49/Figs/test2_5.png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7"/>
            <a:stretch/>
          </p:blipFill>
          <p:spPr bwMode="auto">
            <a:xfrm>
              <a:off x="680797" y="3785711"/>
              <a:ext cx="3741140" cy="82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://svkva.naps.kishou.go.jp/~suuchi49/Figs/test2_6.pn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02"/>
            <a:stretch/>
          </p:blipFill>
          <p:spPr bwMode="auto">
            <a:xfrm>
              <a:off x="660571" y="4615070"/>
              <a:ext cx="3741140" cy="82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http://svkva.naps.kishou.go.jp/~suuchi49/Figs/test2_7.png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71" y="5444437"/>
              <a:ext cx="3741140" cy="904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グループ化 26"/>
          <p:cNvGrpSpPr/>
          <p:nvPr/>
        </p:nvGrpSpPr>
        <p:grpSpPr>
          <a:xfrm>
            <a:off x="6393274" y="980729"/>
            <a:ext cx="3357627" cy="4885295"/>
            <a:chOff x="9317307" y="-2068561"/>
            <a:chExt cx="4398401" cy="7706484"/>
          </a:xfrm>
        </p:grpSpPr>
        <p:pic>
          <p:nvPicPr>
            <p:cNvPr id="21" name="Picture 2" descr="http://svkva.naps.kishou.go.jp/~suuchi49/Figs/test3_2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307" y="-2068561"/>
              <a:ext cx="4363637" cy="141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svkva.naps.kishou.go.jp/~suuchi49/Figs/test3_3.png"/>
            <p:cNvPicPr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307" y="-797845"/>
              <a:ext cx="4363637" cy="141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svkva.naps.kishou.go.jp/~suuchi49/Figs/test3_4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307" y="467750"/>
              <a:ext cx="4363637" cy="141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svkva.naps.kishou.go.jp/~suuchi49/Figs/test3_5.png"/>
            <p:cNvPicPr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6286" y="1738471"/>
              <a:ext cx="4363637" cy="141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://svkva.naps.kishou.go.jp/~suuchi49/Figs/test3_6.png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1586" y="2987979"/>
              <a:ext cx="4363637" cy="141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svkva.naps.kishou.go.jp/~suuchi49/Figs/test3_7.png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2071" y="4219741"/>
              <a:ext cx="4363637" cy="141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Gradient Vector Relating Hydrometeors</a:t>
            </a:r>
            <a:br>
              <a:rPr lang="en-US" altLang="ja-JP" sz="3600" dirty="0"/>
            </a:br>
            <a:r>
              <a:rPr lang="en-US" altLang="ja-JP" sz="3600" dirty="0"/>
              <a:t> </a:t>
            </a:r>
            <a:endParaRPr lang="ja-JP" altLang="en-US" sz="3600" dirty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457438"/>
              </p:ext>
            </p:extLst>
          </p:nvPr>
        </p:nvGraphicFramePr>
        <p:xfrm>
          <a:off x="6487874" y="6131840"/>
          <a:ext cx="2560454" cy="32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6" name="数式" r:id="rId15" imgW="1091880" imgH="203040" progId="Equation.3">
                  <p:embed/>
                </p:oleObj>
              </mc:Choice>
              <mc:Fallback>
                <p:oleObj name="数式" r:id="rId15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74" y="6131840"/>
                        <a:ext cx="2560454" cy="32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2351584" y="4766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/>
              <a:t>Reflectivity</a:t>
            </a:r>
            <a:endParaRPr lang="ja-JP" altLang="en-US" b="1" u="sng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28049" y="476672"/>
            <a:ext cx="256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Brightness temperature 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6979918" y="870914"/>
            <a:ext cx="2422996" cy="129648"/>
            <a:chOff x="5508104" y="836712"/>
            <a:chExt cx="2392572" cy="143528"/>
          </a:xfrm>
          <a:solidFill>
            <a:schemeClr val="bg1">
              <a:lumMod val="50000"/>
            </a:schemeClr>
          </a:solidFill>
        </p:grpSpPr>
        <p:sp>
          <p:nvSpPr>
            <p:cNvPr id="31" name="下矢印 30"/>
            <p:cNvSpPr/>
            <p:nvPr/>
          </p:nvSpPr>
          <p:spPr>
            <a:xfrm>
              <a:off x="7684652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下矢印 31"/>
            <p:cNvSpPr/>
            <p:nvPr/>
          </p:nvSpPr>
          <p:spPr>
            <a:xfrm>
              <a:off x="730830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下矢印 32"/>
            <p:cNvSpPr/>
            <p:nvPr/>
          </p:nvSpPr>
          <p:spPr>
            <a:xfrm>
              <a:off x="694067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下矢印 33"/>
            <p:cNvSpPr/>
            <p:nvPr/>
          </p:nvSpPr>
          <p:spPr>
            <a:xfrm>
              <a:off x="658822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下矢印 34"/>
            <p:cNvSpPr/>
            <p:nvPr/>
          </p:nvSpPr>
          <p:spPr>
            <a:xfrm>
              <a:off x="622818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下矢印 35"/>
            <p:cNvSpPr/>
            <p:nvPr/>
          </p:nvSpPr>
          <p:spPr>
            <a:xfrm>
              <a:off x="586814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下矢印 36"/>
            <p:cNvSpPr/>
            <p:nvPr/>
          </p:nvSpPr>
          <p:spPr>
            <a:xfrm>
              <a:off x="550810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783632" y="886662"/>
            <a:ext cx="2422996" cy="129648"/>
            <a:chOff x="5508104" y="836712"/>
            <a:chExt cx="2392572" cy="143528"/>
          </a:xfrm>
          <a:solidFill>
            <a:schemeClr val="bg1">
              <a:lumMod val="50000"/>
            </a:schemeClr>
          </a:solidFill>
        </p:grpSpPr>
        <p:sp>
          <p:nvSpPr>
            <p:cNvPr id="40" name="下矢印 39"/>
            <p:cNvSpPr/>
            <p:nvPr/>
          </p:nvSpPr>
          <p:spPr>
            <a:xfrm>
              <a:off x="7684652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下矢印 40"/>
            <p:cNvSpPr/>
            <p:nvPr/>
          </p:nvSpPr>
          <p:spPr>
            <a:xfrm>
              <a:off x="730830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下矢印 41"/>
            <p:cNvSpPr/>
            <p:nvPr/>
          </p:nvSpPr>
          <p:spPr>
            <a:xfrm>
              <a:off x="694067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下矢印 42"/>
            <p:cNvSpPr/>
            <p:nvPr/>
          </p:nvSpPr>
          <p:spPr>
            <a:xfrm>
              <a:off x="658822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下矢印 43"/>
            <p:cNvSpPr/>
            <p:nvPr/>
          </p:nvSpPr>
          <p:spPr>
            <a:xfrm>
              <a:off x="622818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下矢印 44"/>
            <p:cNvSpPr/>
            <p:nvPr/>
          </p:nvSpPr>
          <p:spPr>
            <a:xfrm>
              <a:off x="586814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下矢印 45"/>
            <p:cNvSpPr/>
            <p:nvPr/>
          </p:nvSpPr>
          <p:spPr>
            <a:xfrm>
              <a:off x="5508104" y="836712"/>
              <a:ext cx="216024" cy="143528"/>
            </a:xfrm>
            <a:prstGeom prst="downArrow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 err="1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1672220" y="5805265"/>
            <a:ext cx="4411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Gradient of water vapor, cloud and ice are given by</a:t>
            </a:r>
          </a:p>
          <a:p>
            <a:r>
              <a:rPr lang="en-US" altLang="ja-JP" sz="1600" dirty="0"/>
              <a:t>AD model of cloud microphysics.</a:t>
            </a:r>
            <a:endParaRPr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03312" y="1629688"/>
            <a:ext cx="129674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/>
              <a:t>Saturated layer</a:t>
            </a:r>
            <a:endParaRPr lang="ja-JP" altLang="en-US" sz="1400" dirty="0"/>
          </a:p>
        </p:txBody>
      </p:sp>
      <p:cxnSp>
        <p:nvCxnSpPr>
          <p:cNvPr id="50" name="直線矢印コネクタ 49"/>
          <p:cNvCxnSpPr>
            <a:stCxn id="48" idx="3"/>
          </p:cNvCxnSpPr>
          <p:nvPr/>
        </p:nvCxnSpPr>
        <p:spPr>
          <a:xfrm flipV="1">
            <a:off x="6600056" y="1556792"/>
            <a:ext cx="744480" cy="226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48" idx="1"/>
          </p:cNvCxnSpPr>
          <p:nvPr/>
        </p:nvCxnSpPr>
        <p:spPr>
          <a:xfrm flipH="1" flipV="1">
            <a:off x="4531853" y="1524854"/>
            <a:ext cx="771458" cy="25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162798" y="528936"/>
            <a:ext cx="107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Observation</a:t>
            </a:r>
            <a:endParaRPr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408368" y="548681"/>
            <a:ext cx="107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Observation</a:t>
            </a:r>
            <a:endParaRPr lang="ja-JP" altLang="en-US" sz="1400" dirty="0"/>
          </a:p>
        </p:txBody>
      </p:sp>
      <p:cxnSp>
        <p:nvCxnSpPr>
          <p:cNvPr id="11" name="直線コネクタ 10"/>
          <p:cNvCxnSpPr>
            <a:stCxn id="3" idx="1"/>
            <a:endCxn id="40" idx="0"/>
          </p:cNvCxnSpPr>
          <p:nvPr/>
        </p:nvCxnSpPr>
        <p:spPr>
          <a:xfrm flipH="1">
            <a:off x="5097244" y="682824"/>
            <a:ext cx="65555" cy="203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9" idx="1"/>
            <a:endCxn id="31" idx="0"/>
          </p:cNvCxnSpPr>
          <p:nvPr/>
        </p:nvCxnSpPr>
        <p:spPr>
          <a:xfrm flipH="1">
            <a:off x="9293530" y="702570"/>
            <a:ext cx="114839" cy="168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393273" y="5877273"/>
            <a:ext cx="134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Gradient vector</a:t>
            </a:r>
            <a:endParaRPr lang="ja-JP" altLang="en-US" sz="1400" b="1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9802" y="1124744"/>
            <a:ext cx="62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/>
              <a:t>Qv</a:t>
            </a:r>
            <a:endParaRPr lang="ja-JP" altLang="en-US" sz="2000" b="1" u="sng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729802" y="1916832"/>
            <a:ext cx="62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/>
              <a:t>Qc</a:t>
            </a:r>
            <a:endParaRPr lang="ja-JP" altLang="en-US" sz="2000" b="1" u="sng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729802" y="2740858"/>
            <a:ext cx="57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Qr</a:t>
            </a:r>
            <a:endParaRPr lang="ja-JP" altLang="en-US" sz="20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729802" y="3532946"/>
            <a:ext cx="62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/>
              <a:t>Qi</a:t>
            </a:r>
            <a:endParaRPr lang="ja-JP" altLang="en-US" sz="2000" b="1" u="sng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703513" y="4365104"/>
            <a:ext cx="47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Qs</a:t>
            </a:r>
            <a:endParaRPr lang="ja-JP" altLang="en-US" sz="2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703513" y="5117122"/>
            <a:ext cx="52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Qg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957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Impact Experiment using Real Observation Data</a:t>
            </a:r>
            <a:endParaRPr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5561" y="1158761"/>
            <a:ext cx="8058627" cy="527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761526" y="4808785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FF00"/>
                </a:solidFill>
              </a:rPr>
              <a:t>2016/09/19 00:46:30</a:t>
            </a:r>
            <a:endParaRPr lang="ja-JP" altLang="en-US" sz="11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64873" y="1916832"/>
            <a:ext cx="1412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FF00"/>
                </a:solidFill>
              </a:rPr>
              <a:t>2016/09/19 00:49:00</a:t>
            </a:r>
            <a:endParaRPr lang="ja-JP" altLang="en-US" sz="11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87689" y="854269"/>
            <a:ext cx="6052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GPM Near-</a:t>
            </a:r>
            <a:r>
              <a:rPr lang="en-US" altLang="ja-JP" sz="1400" b="1" dirty="0" err="1"/>
              <a:t>realtime</a:t>
            </a:r>
            <a:r>
              <a:rPr lang="en-US" altLang="ja-JP" sz="1400" b="1" dirty="0"/>
              <a:t> Monitor </a:t>
            </a:r>
            <a:r>
              <a:rPr lang="en-US" altLang="ja-JP" sz="1400" dirty="0"/>
              <a:t>(</a:t>
            </a:r>
            <a:r>
              <a:rPr lang="en-US" altLang="ja-JP" sz="1400" dirty="0">
                <a:solidFill>
                  <a:schemeClr val="accent1"/>
                </a:solidFill>
              </a:rPr>
              <a:t>http://sharaku.eorc.jaxa.jp/trmm/RT3/index.html</a:t>
            </a:r>
            <a:r>
              <a:rPr lang="en-US" altLang="ja-JP" sz="1400" dirty="0"/>
              <a:t>)</a:t>
            </a:r>
            <a:endParaRPr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72065" y="4174396"/>
            <a:ext cx="3002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chemeClr val="bg1"/>
                </a:solidFill>
              </a:rPr>
              <a:t>GPM/DPR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</a:p>
          <a:p>
            <a:r>
              <a:rPr lang="en-US" altLang="ja-JP" dirty="0"/>
              <a:t>Cloud microphysics for data assimilation</a:t>
            </a:r>
          </a:p>
          <a:p>
            <a:r>
              <a:rPr lang="en-US" altLang="ja-JP" dirty="0"/>
              <a:t>Flow-dependent assimilation</a:t>
            </a:r>
          </a:p>
          <a:p>
            <a:r>
              <a:rPr lang="en-US" altLang="ja-JP" dirty="0"/>
              <a:t>Summary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85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6" name="Picture 10" descr="http://svkva.naps.kishou.go.jp/~suuchi49/Pandah/wrk.sr.h000/image/out_diff_asc_TPW_SURF_3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67" y="579236"/>
            <a:ext cx="4536504" cy="58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http://svkva.naps.kishou.go.jp/~suuchi49/Pandah/wrk.sr.h000/image/out_diff_asc_TPW_SURF_3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579236"/>
            <a:ext cx="4536504" cy="587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49188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Increment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1" y="620688"/>
            <a:ext cx="366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Climatological(50%)+Ensemble(50%)</a:t>
            </a:r>
            <a:endParaRPr lang="ja-JP" altLang="en-US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51585" y="620688"/>
            <a:ext cx="366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Climatological(100%)+Ensemble(0%)</a:t>
            </a:r>
            <a:endParaRPr lang="ja-JP" altLang="en-US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71665" y="1052736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-3-hour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66109" y="378904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0-hour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33604" y="1072094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-3-hour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28048" y="3808398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0-hour</a:t>
            </a:r>
            <a:endParaRPr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28054" y="3121224"/>
            <a:ext cx="193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</a:t>
            </a:r>
            <a:r>
              <a:rPr lang="en-US" altLang="ja-JP" sz="1400" dirty="0" err="1"/>
              <a:t>Precipitable</a:t>
            </a:r>
            <a:r>
              <a:rPr lang="en-US" altLang="ja-JP" sz="1400" dirty="0"/>
              <a:t> Water</a:t>
            </a:r>
            <a:endParaRPr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59496" y="1052737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2016/09/19 00:00:00</a:t>
            </a:r>
            <a:endParaRPr lang="ja-JP" altLang="en-US" sz="1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59496" y="3861049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2016/09/19 03:00:00</a:t>
            </a:r>
            <a:endParaRPr lang="ja-JP" altLang="en-US" sz="12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59496" y="1629962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chemeClr val="accent1"/>
                </a:solidFill>
              </a:rPr>
              <a:t>DPR scan time : </a:t>
            </a:r>
          </a:p>
          <a:p>
            <a:r>
              <a:rPr lang="en-US" altLang="ja-JP" sz="1200" b="1" dirty="0">
                <a:solidFill>
                  <a:schemeClr val="accent1"/>
                </a:solidFill>
              </a:rPr>
              <a:t>00:40:00 – 00:50:00</a:t>
            </a:r>
            <a:endParaRPr lang="ja-JP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88288" y="1772816"/>
            <a:ext cx="187455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Localization radius was set to 300 km. </a:t>
            </a:r>
          </a:p>
          <a:p>
            <a:r>
              <a:rPr lang="en-US" altLang="ja-JP" sz="1400" dirty="0"/>
              <a:t>It may be too large…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62183" y="1102872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/>
              <a:t>Nm=13 </a:t>
            </a:r>
            <a:endParaRPr lang="ja-JP" altLang="en-US" sz="1600" b="1" u="sng" dirty="0"/>
          </a:p>
        </p:txBody>
      </p:sp>
      <p:cxnSp>
        <p:nvCxnSpPr>
          <p:cNvPr id="17" name="直線コネクタ 16"/>
          <p:cNvCxnSpPr>
            <a:stCxn id="5" idx="1"/>
          </p:cNvCxnSpPr>
          <p:nvPr/>
        </p:nvCxnSpPr>
        <p:spPr>
          <a:xfrm flipH="1" flipV="1">
            <a:off x="9049020" y="933039"/>
            <a:ext cx="313162" cy="339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559496" y="1351802"/>
            <a:ext cx="195000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u="sng" dirty="0"/>
              <a:t>Start of assimilation window</a:t>
            </a:r>
            <a:endParaRPr lang="ja-JP" altLang="en-US" sz="1200" u="sng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863753" y="3121224"/>
            <a:ext cx="1936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Total </a:t>
            </a:r>
            <a:r>
              <a:rPr lang="en-US" altLang="ja-JP" sz="1400" dirty="0" err="1"/>
              <a:t>Precipitable</a:t>
            </a:r>
            <a:r>
              <a:rPr lang="en-US" altLang="ja-JP" sz="1400" dirty="0"/>
              <a:t> Water</a:t>
            </a:r>
            <a:endParaRPr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59496" y="4160114"/>
            <a:ext cx="195000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u="sng" dirty="0"/>
              <a:t>End of assimilation window</a:t>
            </a:r>
            <a:endParaRPr lang="ja-JP" altLang="en-US" sz="1200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44272" y="5733256"/>
            <a:ext cx="194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5 km resolution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7167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Precipitation of Forecast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37894" name="Picture 6" descr="http://svkva.naps.kishou.go.jp/~suuchi49/H000_Lf/CNTL/fig_MbR3/w_jpn_ft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428328"/>
            <a:ext cx="43624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画像はありませ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44" y="1428328"/>
            <a:ext cx="43624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03513" y="1052736"/>
            <a:ext cx="412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/>
              <a:t>Climatological(100%)+Ensemble(0%)</a:t>
            </a:r>
            <a:endParaRPr lang="ja-JP" altLang="en-US" sz="2000" b="1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1399" y="1052736"/>
            <a:ext cx="148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/>
              <a:t>Observation</a:t>
            </a:r>
            <a:endParaRPr lang="ja-JP" altLang="en-US" sz="200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47529" y="1670612"/>
            <a:ext cx="158433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1600" b="1" dirty="0"/>
              <a:t>Lead time: 9-hour</a:t>
            </a:r>
            <a:endParaRPr lang="ja-JP" altLang="en-US" sz="1600" b="1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367808" y="1670612"/>
            <a:ext cx="432048" cy="678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3431863" y="4581129"/>
            <a:ext cx="603764" cy="4738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7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Precipitation of Forecast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38918" name="Picture 6" descr="http://svkva.naps.kishou.go.jp/~suuchi49/H000_Lf/TEST/fig_MbR3/w_jpn_ft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428328"/>
            <a:ext cx="43624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画像はありませ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38" y="1428328"/>
            <a:ext cx="43624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51399" y="1052736"/>
            <a:ext cx="1489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/>
              <a:t>Observation</a:t>
            </a:r>
            <a:endParaRPr lang="ja-JP" altLang="en-US" sz="2000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3512" y="1052736"/>
            <a:ext cx="4059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/>
              <a:t>Climatological(50%)+Ensemble(50%)</a:t>
            </a:r>
            <a:endParaRPr lang="ja-JP" altLang="en-US" sz="2000" b="1" u="sng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47529" y="1670612"/>
            <a:ext cx="158433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1600" b="1" dirty="0"/>
              <a:t>Lead time: 9-hour</a:t>
            </a:r>
            <a:endParaRPr lang="ja-JP" altLang="en-US" sz="1600" b="1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4367808" y="1670612"/>
            <a:ext cx="432048" cy="678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3431863" y="4581129"/>
            <a:ext cx="603764" cy="4738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65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Precipitation of Forecast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39942" name="Picture 6" descr="画像はありませ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72" y="1851650"/>
            <a:ext cx="2700000" cy="30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vkva.naps.kishou.go.jp/~suuchi49/H000_Lf/TEST/fig_MbR3/w_jpn_ft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00" y="1851650"/>
            <a:ext cx="2700000" cy="30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vkva.naps.kishou.go.jp/~suuchi49/H000_Lf/CNTL/fig_MbR3/w_jpn_ft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44825"/>
            <a:ext cx="2700000" cy="306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608169" y="1543871"/>
            <a:ext cx="109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Observation</a:t>
            </a:r>
            <a:endParaRPr lang="ja-JP" altLang="en-US" sz="1400" b="1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55841" y="1543873"/>
            <a:ext cx="29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Climatological(50%)+Ensemble(50%)</a:t>
            </a:r>
            <a:endParaRPr lang="ja-JP" altLang="en-US" sz="140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03513" y="1543872"/>
            <a:ext cx="29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Climatological(100%)+Ensemble(0%)</a:t>
            </a:r>
            <a:endParaRPr lang="ja-JP" altLang="en-US" sz="1400" b="1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40996" y="5157193"/>
            <a:ext cx="8531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Overestimated precipitation was reduced in the experiment using initial condition made in flow-dependent assimilation.</a:t>
            </a:r>
          </a:p>
          <a:p>
            <a:endParaRPr lang="en-US" altLang="ja-JP" sz="20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6384032" y="2060849"/>
            <a:ext cx="216024" cy="339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431704" y="2009746"/>
            <a:ext cx="216024" cy="339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2855641" y="3819892"/>
            <a:ext cx="359881" cy="329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5879977" y="3819892"/>
            <a:ext cx="359881" cy="329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31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5258379"/>
          </a:xfrm>
        </p:spPr>
        <p:txBody>
          <a:bodyPr/>
          <a:lstStyle/>
          <a:p>
            <a:r>
              <a:rPr lang="en-US" altLang="ja-JP" sz="2800" dirty="0"/>
              <a:t>Cloud microphysics for DA</a:t>
            </a:r>
          </a:p>
          <a:p>
            <a:pPr lvl="1"/>
            <a:r>
              <a:rPr lang="en-US" altLang="ja-JP" sz="2400" dirty="0"/>
              <a:t>The bias of cloud forecast is successfully reduced.</a:t>
            </a:r>
          </a:p>
          <a:p>
            <a:pPr lvl="1"/>
            <a:r>
              <a:rPr lang="en-US" altLang="ja-JP" sz="2400" dirty="0"/>
              <a:t>Tangent-linear and </a:t>
            </a:r>
            <a:r>
              <a:rPr lang="en-US" altLang="ja-JP" sz="2400" dirty="0" err="1"/>
              <a:t>Adjoint</a:t>
            </a:r>
            <a:r>
              <a:rPr lang="en-US" altLang="ja-JP" sz="2400" dirty="0"/>
              <a:t> model is included to support  </a:t>
            </a:r>
            <a:r>
              <a:rPr lang="en-US" altLang="ja-JP" sz="2400" dirty="0" err="1"/>
              <a:t>variational</a:t>
            </a:r>
            <a:r>
              <a:rPr lang="en-US" altLang="ja-JP" sz="2400" dirty="0"/>
              <a:t> DA.</a:t>
            </a:r>
          </a:p>
          <a:p>
            <a:r>
              <a:rPr lang="en-US" altLang="ja-JP" sz="2800" dirty="0"/>
              <a:t>Advantage of flow-dependent DA</a:t>
            </a:r>
          </a:p>
          <a:p>
            <a:pPr lvl="1"/>
            <a:r>
              <a:rPr lang="en-US" altLang="ja-JP" sz="2000" dirty="0"/>
              <a:t>Test of observation operator relating to hydrometeors</a:t>
            </a:r>
          </a:p>
          <a:p>
            <a:pPr lvl="2"/>
            <a:r>
              <a:rPr lang="en-US" altLang="ja-JP" sz="2000" dirty="0"/>
              <a:t>Gradient of water vapor, cloud and ice is given by </a:t>
            </a:r>
            <a:r>
              <a:rPr lang="en-US" altLang="ja-JP" sz="2000" dirty="0" err="1"/>
              <a:t>Adjoint</a:t>
            </a:r>
            <a:r>
              <a:rPr lang="en-US" altLang="ja-JP" sz="2000" dirty="0"/>
              <a:t> model.</a:t>
            </a:r>
          </a:p>
          <a:p>
            <a:pPr lvl="1"/>
            <a:r>
              <a:rPr lang="en-US" altLang="ja-JP" sz="2000" dirty="0"/>
              <a:t>Error correlation of hydrometeors is given by ensemble BG covariance.</a:t>
            </a:r>
          </a:p>
          <a:p>
            <a:pPr lvl="1"/>
            <a:r>
              <a:rPr lang="en-US" altLang="ja-JP" sz="2000" dirty="0"/>
              <a:t>Precipitation forecast is improved using flow-dependent DA</a:t>
            </a:r>
          </a:p>
          <a:p>
            <a:r>
              <a:rPr lang="en-US" altLang="ja-JP" sz="2800" dirty="0"/>
              <a:t>Future work</a:t>
            </a:r>
          </a:p>
          <a:p>
            <a:pPr lvl="1"/>
            <a:r>
              <a:rPr lang="en-US" altLang="ja-JP" sz="2400" dirty="0"/>
              <a:t>More case study targeting severe weather event.</a:t>
            </a:r>
          </a:p>
          <a:p>
            <a:pPr lvl="1"/>
            <a:r>
              <a:rPr lang="en-US" altLang="ja-JP" sz="2400" dirty="0"/>
              <a:t>Statistical verification of long-term.</a:t>
            </a:r>
          </a:p>
          <a:p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03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 for your attention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894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Precipitation of forecast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48130" name="Picture 2" descr="画像はありませ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854670"/>
            <a:ext cx="2880218" cy="27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svkva.naps.kishou.go.jp/~suuchi49/H000_Lf/CNTL/fig_MbR3/jpn_ft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54670"/>
            <a:ext cx="2880218" cy="27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svkva.naps.kishou.go.jp/~suuchi49/H000_Lf/TEST/fig_MbR3/jpn_ft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46" y="1854670"/>
            <a:ext cx="2880218" cy="27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608169" y="1543871"/>
            <a:ext cx="1097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Observation</a:t>
            </a:r>
            <a:endParaRPr lang="ja-JP" altLang="en-US" sz="14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5841" y="1543873"/>
            <a:ext cx="29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Climatological(50%)+Ensemble(50%)</a:t>
            </a:r>
            <a:endParaRPr lang="ja-JP" altLang="en-US" sz="1400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03513" y="1543872"/>
            <a:ext cx="2902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u="sng" dirty="0"/>
              <a:t>Climatological(100%)+Ensemble(0%)</a:t>
            </a:r>
            <a:endParaRPr lang="ja-JP" alt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44697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/>
              <a:t>Japan Meteorological Agency has been developing</a:t>
            </a:r>
            <a:r>
              <a:rPr lang="en-US" altLang="ja-JP" sz="2800" b="1" dirty="0"/>
              <a:t> a new </a:t>
            </a:r>
            <a:r>
              <a:rPr lang="en-US" altLang="ja-JP" sz="2800" b="1" dirty="0" err="1"/>
              <a:t>meso</a:t>
            </a:r>
            <a:r>
              <a:rPr lang="en-US" altLang="ja-JP" sz="2800" b="1" dirty="0"/>
              <a:t>-scale hybrid 4D-Var data assimilation system</a:t>
            </a:r>
            <a:r>
              <a:rPr lang="en-US" altLang="ja-JP" sz="2800" dirty="0"/>
              <a:t> using flow-dependent background error estimated from ensemble forecasts. </a:t>
            </a:r>
          </a:p>
          <a:p>
            <a:r>
              <a:rPr lang="en-US" altLang="ja-JP" sz="2800" dirty="0"/>
              <a:t>Main aim</a:t>
            </a:r>
          </a:p>
          <a:p>
            <a:pPr lvl="1"/>
            <a:r>
              <a:rPr lang="en-US" altLang="ja-JP" sz="2400" dirty="0"/>
              <a:t>Improvement of short-range precipitation forecasts</a:t>
            </a:r>
          </a:p>
          <a:p>
            <a:pPr lvl="1"/>
            <a:r>
              <a:rPr lang="en-US" altLang="ja-JP" sz="2400" dirty="0"/>
              <a:t>Data assimilation of </a:t>
            </a:r>
            <a:r>
              <a:rPr lang="en-US" altLang="ja-JP" sz="2400" u="sng" dirty="0"/>
              <a:t>radar reflectivity</a:t>
            </a:r>
            <a:r>
              <a:rPr lang="en-US" altLang="ja-JP" sz="2400" dirty="0"/>
              <a:t> and </a:t>
            </a:r>
            <a:r>
              <a:rPr lang="en-US" altLang="ja-JP" sz="2400" u="sng" dirty="0"/>
              <a:t>cloudy satellite radiance</a:t>
            </a:r>
          </a:p>
          <a:p>
            <a:pPr lvl="2"/>
            <a:r>
              <a:rPr lang="en-US" altLang="ja-JP" sz="2000" dirty="0"/>
              <a:t>The detailed information of hydrometeors</a:t>
            </a:r>
            <a:r>
              <a:rPr lang="ja-JP" altLang="en-US" sz="2000" dirty="0"/>
              <a:t> </a:t>
            </a:r>
            <a:r>
              <a:rPr lang="en-US" altLang="ja-JP" sz="2000" dirty="0"/>
              <a:t>and </a:t>
            </a:r>
            <a:r>
              <a:rPr lang="en-US" altLang="ja-JP" sz="2000" b="1" dirty="0"/>
              <a:t>cloud microphysics scheme</a:t>
            </a:r>
            <a:r>
              <a:rPr lang="en-US" altLang="ja-JP" sz="2000" dirty="0"/>
              <a:t> is necessary.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090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Cloud Microphysics for DA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81200" y="1278237"/>
            <a:ext cx="3394720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/>
              <a:t>Forecast model</a:t>
            </a:r>
          </a:p>
          <a:p>
            <a:r>
              <a:rPr lang="en-US" altLang="ja-JP" dirty="0"/>
              <a:t>Requirement:</a:t>
            </a:r>
          </a:p>
          <a:p>
            <a:r>
              <a:rPr lang="en-US" altLang="ja-JP" dirty="0"/>
              <a:t>Precipitation accuracy</a:t>
            </a:r>
          </a:p>
          <a:p>
            <a:r>
              <a:rPr lang="en-US" altLang="ja-JP" dirty="0"/>
              <a:t>For disaster prevention 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60098" y="1268760"/>
            <a:ext cx="3456383" cy="14773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b="1" u="sng" dirty="0"/>
              <a:t>Data assimilation</a:t>
            </a:r>
          </a:p>
          <a:p>
            <a:r>
              <a:rPr lang="en-US" altLang="ja-JP" dirty="0"/>
              <a:t>Requirement: </a:t>
            </a:r>
            <a:br>
              <a:rPr lang="en-US" altLang="ja-JP" dirty="0"/>
            </a:br>
            <a:r>
              <a:rPr lang="en-US" altLang="ja-JP" dirty="0"/>
              <a:t>Unbiased hydrometeors profile</a:t>
            </a:r>
            <a:endParaRPr lang="ja-JP" altLang="en-US" dirty="0"/>
          </a:p>
          <a:p>
            <a:r>
              <a:rPr lang="en-US" altLang="ja-JP" dirty="0"/>
              <a:t>For assimilation of reflectivity and </a:t>
            </a:r>
            <a:br>
              <a:rPr lang="en-US" altLang="ja-JP" dirty="0"/>
            </a:br>
            <a:r>
              <a:rPr lang="en-US" altLang="ja-JP" dirty="0"/>
              <a:t>brightness temperature</a:t>
            </a:r>
          </a:p>
        </p:txBody>
      </p:sp>
      <p:sp>
        <p:nvSpPr>
          <p:cNvPr id="7" name="左右矢印 6"/>
          <p:cNvSpPr/>
          <p:nvPr/>
        </p:nvSpPr>
        <p:spPr>
          <a:xfrm>
            <a:off x="5663952" y="1556792"/>
            <a:ext cx="1008112" cy="57606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19536" y="2780929"/>
            <a:ext cx="4413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Forecasted hydrometeors profile has bias in JMA operational model.</a:t>
            </a:r>
          </a:p>
          <a:p>
            <a:endParaRPr lang="en-US" altLang="ja-JP" sz="2000" dirty="0"/>
          </a:p>
          <a:p>
            <a:r>
              <a:rPr lang="en-US" altLang="ja-JP" sz="2000" dirty="0"/>
              <a:t>The reason of bias:</a:t>
            </a:r>
          </a:p>
          <a:p>
            <a:r>
              <a:rPr lang="en-US" altLang="ja-JP" sz="2000" dirty="0"/>
              <a:t>Assumption of shape, size distribution and density about </a:t>
            </a:r>
            <a:r>
              <a:rPr lang="en-US" altLang="ja-JP" sz="2000" u="sng" dirty="0"/>
              <a:t>solid precipitation particle</a:t>
            </a:r>
            <a:r>
              <a:rPr lang="en-US" altLang="ja-JP" sz="2000" dirty="0"/>
              <a:t>.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79576" y="515719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We need unbiased cloud microphysics scheme for data assimilation. </a:t>
            </a:r>
            <a:endParaRPr lang="ja-JP" altLang="en-US" sz="3200" dirty="0"/>
          </a:p>
        </p:txBody>
      </p:sp>
      <p:pic>
        <p:nvPicPr>
          <p:cNvPr id="13" name="Picture 6" descr="C:\Users\JMA6033\Desktop\降雪WS\sozai\cfads_kuo_f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63" y="2852936"/>
            <a:ext cx="2066768" cy="21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JMA6033\Desktop\降雪WS\sozai\cfads_ku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88" y="2852936"/>
            <a:ext cx="2066768" cy="21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600057" y="2780928"/>
            <a:ext cx="201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Simulation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747316" y="2780928"/>
            <a:ext cx="159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Observation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25946" y="316245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chemeClr val="bg1">
                    <a:lumMod val="95000"/>
                  </a:schemeClr>
                </a:solidFill>
              </a:rPr>
              <a:t>KuPR</a:t>
            </a:r>
            <a:endParaRPr lang="ja-JP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514178" y="316245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chemeClr val="bg1">
                    <a:lumMod val="95000"/>
                  </a:schemeClr>
                </a:solidFill>
              </a:rPr>
              <a:t>KuPR</a:t>
            </a:r>
            <a:endParaRPr lang="ja-JP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8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Cloud Microphysics for DA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Development of MP_ASM (</a:t>
            </a:r>
            <a:r>
              <a:rPr lang="en-US" altLang="ja-JP" sz="2400" b="1" dirty="0"/>
              <a:t>m</a:t>
            </a:r>
            <a:r>
              <a:rPr lang="en-US" altLang="ja-JP" sz="2400" dirty="0"/>
              <a:t>icro</a:t>
            </a:r>
            <a:r>
              <a:rPr lang="en-US" altLang="ja-JP" sz="2400" b="1" dirty="0"/>
              <a:t>p</a:t>
            </a:r>
            <a:r>
              <a:rPr lang="en-US" altLang="ja-JP" sz="2400" dirty="0"/>
              <a:t>hysics for </a:t>
            </a:r>
            <a:r>
              <a:rPr lang="en-US" altLang="ja-JP" sz="2400" b="1" dirty="0"/>
              <a:t>as</a:t>
            </a:r>
            <a:r>
              <a:rPr lang="en-US" altLang="ja-JP" sz="2400" dirty="0"/>
              <a:t>si</a:t>
            </a:r>
            <a:r>
              <a:rPr lang="en-US" altLang="ja-JP" sz="2400" b="1" dirty="0"/>
              <a:t>m</a:t>
            </a:r>
            <a:r>
              <a:rPr lang="en-US" altLang="ja-JP" sz="2400" dirty="0"/>
              <a:t>ilation) </a:t>
            </a:r>
          </a:p>
          <a:p>
            <a:pPr lvl="1"/>
            <a:r>
              <a:rPr lang="en-US" altLang="ja-JP" sz="2000" dirty="0"/>
              <a:t>Simplified 6-class </a:t>
            </a:r>
            <a:r>
              <a:rPr lang="en-US" altLang="ja-JP" sz="2000" u="sng" dirty="0"/>
              <a:t>3-ice</a:t>
            </a:r>
            <a:r>
              <a:rPr lang="en-US" altLang="ja-JP" sz="2000" dirty="0"/>
              <a:t> 1-moment bulk cloud microphysics scheme</a:t>
            </a:r>
          </a:p>
          <a:p>
            <a:pPr lvl="1"/>
            <a:r>
              <a:rPr lang="en-US" altLang="ja-JP" sz="2000" dirty="0"/>
              <a:t>Prognostic hydrometeor types</a:t>
            </a:r>
          </a:p>
          <a:p>
            <a:pPr lvl="2"/>
            <a:r>
              <a:rPr lang="en-US" altLang="ja-JP" sz="1800" dirty="0"/>
              <a:t>Mixing ratio: Cloud, Rain, </a:t>
            </a:r>
            <a:r>
              <a:rPr lang="en-US" altLang="ja-JP" sz="1800" u="sng" dirty="0"/>
              <a:t>Ice</a:t>
            </a:r>
            <a:r>
              <a:rPr lang="en-US" altLang="ja-JP" sz="1800" dirty="0"/>
              <a:t>, </a:t>
            </a:r>
            <a:r>
              <a:rPr lang="en-US" altLang="ja-JP" sz="1800" u="sng" dirty="0"/>
              <a:t>Snow</a:t>
            </a:r>
            <a:r>
              <a:rPr lang="en-US" altLang="ja-JP" sz="1800" dirty="0"/>
              <a:t> and </a:t>
            </a:r>
            <a:r>
              <a:rPr lang="en-US" altLang="ja-JP" sz="1800" u="sng" dirty="0"/>
              <a:t>Graupel</a:t>
            </a:r>
            <a:r>
              <a:rPr lang="en-US" altLang="ja-JP" sz="1800" dirty="0"/>
              <a:t>.</a:t>
            </a:r>
          </a:p>
          <a:p>
            <a:pPr lvl="1"/>
            <a:r>
              <a:rPr lang="en-US" altLang="ja-JP" sz="2000" dirty="0"/>
              <a:t>PSD</a:t>
            </a:r>
          </a:p>
          <a:p>
            <a:pPr lvl="2"/>
            <a:r>
              <a:rPr lang="en-US" altLang="ja-JP" sz="1800" dirty="0"/>
              <a:t>Mono-dispersion: Cloud and Ice</a:t>
            </a:r>
          </a:p>
          <a:p>
            <a:pPr lvl="2"/>
            <a:r>
              <a:rPr lang="en-US" altLang="ja-JP" sz="1800" dirty="0"/>
              <a:t>Exponential: Rain and Graupel</a:t>
            </a:r>
          </a:p>
          <a:p>
            <a:pPr lvl="2"/>
            <a:r>
              <a:rPr lang="en-US" altLang="ja-JP" sz="1800" dirty="0"/>
              <a:t>Exponential + modified gamma: Snow</a:t>
            </a:r>
          </a:p>
          <a:p>
            <a:pPr lvl="1"/>
            <a:r>
              <a:rPr lang="en-US" altLang="ja-JP" sz="2000" dirty="0"/>
              <a:t>Tangent-linear and </a:t>
            </a:r>
            <a:r>
              <a:rPr lang="en-US" altLang="ja-JP" sz="2000" dirty="0" err="1"/>
              <a:t>Adjoint</a:t>
            </a:r>
            <a:r>
              <a:rPr lang="en-US" altLang="ja-JP" sz="2000" dirty="0"/>
              <a:t> model to support </a:t>
            </a:r>
            <a:r>
              <a:rPr lang="en-US" altLang="ja-JP" sz="2000" dirty="0" err="1"/>
              <a:t>variational</a:t>
            </a:r>
            <a:r>
              <a:rPr lang="en-US" altLang="ja-JP" sz="2000" dirty="0"/>
              <a:t> DA</a:t>
            </a:r>
            <a:endParaRPr lang="en-US" altLang="ja-JP" sz="1800" dirty="0"/>
          </a:p>
          <a:p>
            <a:pPr lvl="1"/>
            <a:r>
              <a:rPr lang="en-US" altLang="ja-JP" sz="2000" dirty="0"/>
              <a:t>Fixed variables on background trajectory</a:t>
            </a:r>
          </a:p>
          <a:p>
            <a:pPr lvl="2"/>
            <a:r>
              <a:rPr lang="en-US" altLang="ja-JP" sz="1800" dirty="0"/>
              <a:t>Air density and pressure</a:t>
            </a:r>
          </a:p>
          <a:p>
            <a:pPr lvl="2"/>
            <a:r>
              <a:rPr lang="en-US" altLang="ja-JP" sz="1800" dirty="0"/>
              <a:t>Diffusivity of water vapor,  thermal conductivity of air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3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Cloud Microphysics for DA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8632" y="3530542"/>
            <a:ext cx="2225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 </a:t>
            </a:r>
            <a:r>
              <a:rPr lang="en-US" altLang="ja-JP" sz="1200" dirty="0" err="1"/>
              <a:t>Heymsfield</a:t>
            </a:r>
            <a:r>
              <a:rPr lang="en-US" altLang="ja-JP" sz="1200" dirty="0"/>
              <a:t> and </a:t>
            </a:r>
            <a:r>
              <a:rPr lang="en-US" altLang="ja-JP" sz="1200" dirty="0" err="1"/>
              <a:t>Iaquinta</a:t>
            </a:r>
            <a:r>
              <a:rPr lang="en-US" altLang="ja-JP" sz="1200" dirty="0"/>
              <a:t> (2000)</a:t>
            </a:r>
            <a:endParaRPr lang="ja-JP" altLang="en-US" sz="1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4259" y="2243664"/>
            <a:ext cx="1714533" cy="14733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275" y="4114851"/>
            <a:ext cx="2581455" cy="47001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76266" y="3789040"/>
            <a:ext cx="226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PSD: Mono-dispersion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293" y="1105580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/>
              <a:t>Ice particle</a:t>
            </a:r>
            <a:endParaRPr lang="ja-JP" altLang="en-US" sz="2800" b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90505" y="1105580"/>
            <a:ext cx="2219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/>
              <a:t>Snow particle</a:t>
            </a:r>
            <a:endParaRPr lang="ja-JP" altLang="en-US" sz="2800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75920" y="34290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PSD: Exponential + Modified-gamma</a:t>
            </a:r>
            <a:endParaRPr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239" y="3961914"/>
            <a:ext cx="4188583" cy="475199"/>
          </a:xfrm>
          <a:prstGeom prst="rect">
            <a:avLst/>
          </a:prstGeom>
        </p:spPr>
      </p:pic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761951"/>
              </p:ext>
            </p:extLst>
          </p:nvPr>
        </p:nvGraphicFramePr>
        <p:xfrm>
          <a:off x="5643370" y="4653137"/>
          <a:ext cx="2002159" cy="35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1" name="数式" r:id="rId6" imgW="1371600" imgH="241200" progId="Equation.3">
                  <p:embed/>
                </p:oleObj>
              </mc:Choice>
              <mc:Fallback>
                <p:oleObj name="数式" r:id="rId6" imgW="1371600" imgH="241200" progId="Equation.3">
                  <p:embed/>
                  <p:pic>
                    <p:nvPicPr>
                      <p:cNvPr id="0" name="オブジェクト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370" y="4653137"/>
                        <a:ext cx="2002159" cy="351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970008"/>
              </p:ext>
            </p:extLst>
          </p:nvPr>
        </p:nvGraphicFramePr>
        <p:xfrm>
          <a:off x="5664160" y="5476754"/>
          <a:ext cx="2232040" cy="32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2" name="数式" r:id="rId8" imgW="1638000" imgH="241200" progId="Equation.3">
                  <p:embed/>
                </p:oleObj>
              </mc:Choice>
              <mc:Fallback>
                <p:oleObj name="数式" r:id="rId8" imgW="1638000" imgH="241200" progId="Equation.3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160" y="5476754"/>
                        <a:ext cx="2232040" cy="328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504624"/>
              </p:ext>
            </p:extLst>
          </p:nvPr>
        </p:nvGraphicFramePr>
        <p:xfrm>
          <a:off x="2392290" y="5033454"/>
          <a:ext cx="1917828" cy="3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3" name="数式" r:id="rId10" imgW="1358640" imgH="241200" progId="Equation.3">
                  <p:embed/>
                </p:oleObj>
              </mc:Choice>
              <mc:Fallback>
                <p:oleObj name="数式" r:id="rId10" imgW="1358640" imgH="241200" progId="Equation.3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290" y="5033454"/>
                        <a:ext cx="1917828" cy="3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5447929" y="43558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Mass</a:t>
            </a:r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47929" y="5044706"/>
            <a:ext cx="187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Bulk snow density</a:t>
            </a: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76267" y="471585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Mass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60641" y="3717033"/>
            <a:ext cx="409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For midlatitude cloud (Field et al. 2007)</a:t>
            </a:r>
            <a:endParaRPr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27865" y="6104457"/>
            <a:ext cx="184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 Thompson et al. (2008)</a:t>
            </a:r>
            <a:endParaRPr lang="ja-JP" altLang="en-US" sz="1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55" y="1753872"/>
            <a:ext cx="2084889" cy="174713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373690" y="1556793"/>
            <a:ext cx="2458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T=-10 </a:t>
            </a:r>
            <a:r>
              <a:rPr lang="ja-JP" altLang="en-US" sz="1200" dirty="0"/>
              <a:t>℃</a:t>
            </a:r>
            <a:r>
              <a:rPr lang="en-US" altLang="ja-JP" sz="1200" dirty="0"/>
              <a:t>, Qs=0.2 g kg</a:t>
            </a:r>
            <a:r>
              <a:rPr lang="en-US" altLang="ja-JP" sz="1200" baseline="30000" dirty="0"/>
              <a:t>-1</a:t>
            </a:r>
            <a:endParaRPr lang="ja-JP" altLang="en-US" sz="1200" baseline="300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6752" y="4725272"/>
            <a:ext cx="2079305" cy="143109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111840" y="4437113"/>
            <a:ext cx="230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Ice   &lt;--&gt; large snow flake </a:t>
            </a:r>
            <a:endParaRPr lang="ja-JP" altLang="en-US" sz="1400" dirty="0"/>
          </a:p>
        </p:txBody>
      </p:sp>
      <p:sp>
        <p:nvSpPr>
          <p:cNvPr id="22" name="四角形吹き出し 21"/>
          <p:cNvSpPr/>
          <p:nvPr/>
        </p:nvSpPr>
        <p:spPr>
          <a:xfrm>
            <a:off x="8111840" y="1833792"/>
            <a:ext cx="2232632" cy="947137"/>
          </a:xfrm>
          <a:prstGeom prst="wedgeRectCallout">
            <a:avLst>
              <a:gd name="adj1" fmla="val -53662"/>
              <a:gd name="adj2" fmla="val -87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b="1" u="sng" dirty="0"/>
              <a:t>Operational model</a:t>
            </a:r>
          </a:p>
          <a:p>
            <a:r>
              <a:rPr lang="en-US" altLang="ja-JP" sz="1600" dirty="0"/>
              <a:t>PSD: exponential</a:t>
            </a:r>
          </a:p>
          <a:p>
            <a:r>
              <a:rPr lang="en-US" altLang="ja-JP" sz="1600" dirty="0"/>
              <a:t>Spherical hard-particle</a:t>
            </a:r>
          </a:p>
        </p:txBody>
      </p:sp>
      <p:sp>
        <p:nvSpPr>
          <p:cNvPr id="30" name="四角形吹き出し 29"/>
          <p:cNvSpPr/>
          <p:nvPr/>
        </p:nvSpPr>
        <p:spPr>
          <a:xfrm>
            <a:off x="3818792" y="1935332"/>
            <a:ext cx="1917168" cy="736684"/>
          </a:xfrm>
          <a:prstGeom prst="wedgeRectCallout">
            <a:avLst>
              <a:gd name="adj1" fmla="val -53175"/>
              <a:gd name="adj2" fmla="val -10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u="sng" dirty="0"/>
              <a:t>Operational model</a:t>
            </a:r>
          </a:p>
          <a:p>
            <a:r>
              <a:rPr lang="en-US" altLang="ja-JP" sz="1600" dirty="0"/>
              <a:t>Spherical particle</a:t>
            </a:r>
            <a:endParaRPr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5292" y="1556793"/>
            <a:ext cx="1623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Shape: Bullet</a:t>
            </a:r>
          </a:p>
          <a:p>
            <a:r>
              <a:rPr lang="en-US" altLang="ja-JP" sz="1400" dirty="0"/>
              <a:t>Hong et al. (2004)</a:t>
            </a:r>
            <a:endParaRPr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07569" y="868650"/>
            <a:ext cx="574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Changing of definition about ice and snow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308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Test of MP_ASM using Single Column Model</a:t>
            </a:r>
            <a:endParaRPr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/>
          </p:nvPr>
        </p:nvGraphicFramePr>
        <p:xfrm>
          <a:off x="1847528" y="980728"/>
          <a:ext cx="8588834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5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Single column TL/AD model based on </a:t>
                      </a:r>
                      <a:r>
                        <a:rPr kumimoji="1" lang="en-US" altLang="ja-JP" sz="1600" dirty="0" err="1"/>
                        <a:t>KiD</a:t>
                      </a:r>
                      <a:r>
                        <a:rPr kumimoji="1" lang="en-US" altLang="ja-JP" sz="1600" dirty="0"/>
                        <a:t>*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Variables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P(pressure), T(temperature), Qv(specific humidity),</a:t>
                      </a:r>
                      <a:br>
                        <a:rPr kumimoji="1" lang="en-US" altLang="ja-JP" sz="1600" dirty="0"/>
                      </a:br>
                      <a:r>
                        <a:rPr kumimoji="1" lang="en-US" altLang="ja-JP" sz="1600" dirty="0" err="1"/>
                        <a:t>Qx</a:t>
                      </a:r>
                      <a:r>
                        <a:rPr kumimoji="1" lang="en-US" altLang="ja-JP" sz="1600" dirty="0"/>
                        <a:t>(mixing ratio of hydrometeors x) x=cloud, rain, ice, snow and </a:t>
                      </a:r>
                      <a:r>
                        <a:rPr kumimoji="1" lang="en-US" altLang="ja-JP" sz="1600" dirty="0" err="1"/>
                        <a:t>graupel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Vertical resolution / number of level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160 m / 100 levels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Time step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sec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 flipH="1">
            <a:off x="1847529" y="2958256"/>
            <a:ext cx="479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Initial condition </a:t>
            </a:r>
            <a:endParaRPr lang="ja-JP" altLang="en-US" sz="2400" b="1" u="sng" dirty="0"/>
          </a:p>
        </p:txBody>
      </p:sp>
      <p:pic>
        <p:nvPicPr>
          <p:cNvPr id="6" name="Picture 728" descr="http://svkva.naps.kishou.go.jp/~suuchi49/Figs/kid_i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417487"/>
            <a:ext cx="3960440" cy="25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20" y="3212977"/>
            <a:ext cx="5292080" cy="244256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23992" y="296733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Forcing </a:t>
            </a:r>
            <a:endParaRPr lang="ja-JP" altLang="en-US" sz="2400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36160" y="537321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/>
              <a:t>time step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3300" y="3224010"/>
            <a:ext cx="16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initial perturbation</a:t>
            </a:r>
            <a:endParaRPr lang="ja-JP" altLang="en-US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88288" y="3584050"/>
            <a:ext cx="1344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Vertical velocity</a:t>
            </a:r>
            <a:endParaRPr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96790" y="2780929"/>
            <a:ext cx="206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* Shipway and Hill (2012)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6870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Non-linear and Tangent-linear Model of MP_ASM</a:t>
            </a:r>
            <a:endParaRPr lang="ja-JP" altLang="en-US" sz="3600" dirty="0"/>
          </a:p>
        </p:txBody>
      </p:sp>
      <p:pic>
        <p:nvPicPr>
          <p:cNvPr id="11" name="図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" y="1412776"/>
            <a:ext cx="3168000" cy="2419200"/>
          </a:xfrm>
          <a:prstGeom prst="rect">
            <a:avLst/>
          </a:prstGeom>
        </p:spPr>
      </p:pic>
      <p:pic>
        <p:nvPicPr>
          <p:cNvPr id="12" name="図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6" y="3890120"/>
            <a:ext cx="3168000" cy="2419200"/>
          </a:xfrm>
          <a:prstGeom prst="rect">
            <a:avLst/>
          </a:prstGeom>
        </p:spPr>
      </p:pic>
      <p:pic>
        <p:nvPicPr>
          <p:cNvPr id="13" name="図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6" y="3907863"/>
            <a:ext cx="3168000" cy="2419200"/>
          </a:xfrm>
          <a:prstGeom prst="rect">
            <a:avLst/>
          </a:prstGeom>
        </p:spPr>
      </p:pic>
      <p:pic>
        <p:nvPicPr>
          <p:cNvPr id="14" name="図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412776"/>
            <a:ext cx="3168000" cy="2419200"/>
          </a:xfrm>
          <a:prstGeom prst="rect">
            <a:avLst/>
          </a:prstGeom>
        </p:spPr>
      </p:pic>
      <p:pic>
        <p:nvPicPr>
          <p:cNvPr id="15" name="図 1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84" y="3890120"/>
            <a:ext cx="3168000" cy="2419200"/>
          </a:xfrm>
          <a:prstGeom prst="rect">
            <a:avLst/>
          </a:prstGeom>
        </p:spPr>
      </p:pic>
      <p:pic>
        <p:nvPicPr>
          <p:cNvPr id="17" name="図 16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9"/>
          <a:stretch/>
        </p:blipFill>
        <p:spPr>
          <a:xfrm>
            <a:off x="7680176" y="1556792"/>
            <a:ext cx="2520000" cy="107707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91545" y="1167136"/>
            <a:ext cx="5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Qc</a:t>
            </a:r>
            <a:endParaRPr lang="ja-JP" altLang="en-US" sz="2400" u="sng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42170" y="1167136"/>
            <a:ext cx="5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err="1"/>
              <a:t>Qr</a:t>
            </a:r>
            <a:endParaRPr lang="ja-JP" altLang="en-US" sz="2400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91545" y="3645025"/>
            <a:ext cx="5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Qi</a:t>
            </a:r>
            <a:endParaRPr lang="ja-JP" altLang="en-US" sz="2400" u="sng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71865" y="3645025"/>
            <a:ext cx="5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Qs</a:t>
            </a:r>
            <a:endParaRPr lang="ja-JP" altLang="en-US" sz="24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824193" y="3645025"/>
            <a:ext cx="549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err="1"/>
              <a:t>Qg</a:t>
            </a:r>
            <a:endParaRPr lang="ja-JP" altLang="en-US" sz="24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24193" y="1196753"/>
            <a:ext cx="213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Precipitation</a:t>
            </a:r>
            <a:endParaRPr lang="ja-JP" altLang="en-US" sz="2400" u="sng" dirty="0"/>
          </a:p>
        </p:txBody>
      </p:sp>
      <p:pic>
        <p:nvPicPr>
          <p:cNvPr id="23" name="図 2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1" r="1740" b="30870"/>
          <a:stretch/>
        </p:blipFill>
        <p:spPr>
          <a:xfrm>
            <a:off x="7680464" y="2813208"/>
            <a:ext cx="2484000" cy="111984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43672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Non-linear</a:t>
            </a: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83632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Tangent-linear</a:t>
            </a:r>
            <a:endParaRPr lang="ja-JP" altLang="en-US" dirty="0"/>
          </a:p>
        </p:txBody>
      </p:sp>
      <p:sp>
        <p:nvSpPr>
          <p:cNvPr id="24" name="スライド番号プレースホルダー 2"/>
          <p:cNvSpPr>
            <a:spLocks noGrp="1"/>
          </p:cNvSpPr>
          <p:nvPr>
            <p:ph type="sldNum" sz="quarter" idx="11"/>
          </p:nvPr>
        </p:nvSpPr>
        <p:spPr>
          <a:xfrm>
            <a:off x="9912424" y="6525344"/>
            <a:ext cx="648072" cy="288032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60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/>
              <a:t>Infrared imager 10.6 </a:t>
            </a:r>
            <a:r>
              <a:rPr lang="en-US" altLang="ja-JP" sz="3200" dirty="0" err="1"/>
              <a:t>μm</a:t>
            </a:r>
            <a:br>
              <a:rPr lang="en-US" altLang="ja-JP" sz="3200" dirty="0"/>
            </a:br>
            <a:r>
              <a:rPr lang="en-US" altLang="ja-JP" sz="2800" dirty="0"/>
              <a:t>Comparison of Operational Model and Observation</a:t>
            </a:r>
            <a:endParaRPr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4339416" cy="432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47528" y="1196753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LFM: 2 km operational model </a:t>
            </a:r>
            <a:endParaRPr lang="ja-JP" altLang="en-US" sz="2400" u="sng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68" y="1772816"/>
            <a:ext cx="4390909" cy="414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312024" y="1196753"/>
            <a:ext cx="428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/>
              <a:t>Observation (Himwari-8 AHI)</a:t>
            </a:r>
            <a:endParaRPr lang="ja-JP" altLang="en-US" sz="2400" u="sng" dirty="0"/>
          </a:p>
        </p:txBody>
      </p:sp>
      <p:sp>
        <p:nvSpPr>
          <p:cNvPr id="13" name="正方形/長方形 12"/>
          <p:cNvSpPr/>
          <p:nvPr/>
        </p:nvSpPr>
        <p:spPr>
          <a:xfrm>
            <a:off x="2081214" y="2447925"/>
            <a:ext cx="3510731" cy="285328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47528" y="5255622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rgbClr val="FFC000"/>
                </a:solidFill>
              </a:rPr>
              <a:t>Relaxation area</a:t>
            </a:r>
            <a:endParaRPr lang="ja-JP" altLang="en-US" sz="1100" dirty="0">
              <a:solidFill>
                <a:srgbClr val="FFC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3392" y="1537048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Lead time: 9-hour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727848" y="6021289"/>
            <a:ext cx="2808312" cy="549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Model’s Tb is lower than Obs.</a:t>
            </a:r>
            <a:endParaRPr lang="ja-JP" altLang="en-US" sz="1600" dirty="0" err="1">
              <a:solidFill>
                <a:schemeClr val="tx1"/>
              </a:solidFill>
            </a:endParaRPr>
          </a:p>
        </p:txBody>
      </p:sp>
      <p:sp>
        <p:nvSpPr>
          <p:cNvPr id="15" name="矢印: 上向き折線 6"/>
          <p:cNvSpPr/>
          <p:nvPr/>
        </p:nvSpPr>
        <p:spPr>
          <a:xfrm>
            <a:off x="7545861" y="6070787"/>
            <a:ext cx="504056" cy="288512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  <p:sp>
        <p:nvSpPr>
          <p:cNvPr id="16" name="矢印: 上向き折線 13"/>
          <p:cNvSpPr/>
          <p:nvPr/>
        </p:nvSpPr>
        <p:spPr>
          <a:xfrm flipH="1">
            <a:off x="4223792" y="6092816"/>
            <a:ext cx="504056" cy="279648"/>
          </a:xfrm>
          <a:prstGeom prst="bentUpArrow">
            <a:avLst>
              <a:gd name="adj1" fmla="val 27298"/>
              <a:gd name="adj2" fmla="val 44532"/>
              <a:gd name="adj3" fmla="val 4568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 err="1"/>
          </a:p>
        </p:txBody>
      </p:sp>
    </p:spTree>
    <p:extLst>
      <p:ext uri="{BB962C8B-B14F-4D97-AF65-F5344CB8AC3E}">
        <p14:creationId xmlns:p14="http://schemas.microsoft.com/office/powerpoint/2010/main" val="2891735725"/>
      </p:ext>
    </p:extLst>
  </p:cSld>
  <p:clrMapOvr>
    <a:masterClrMapping/>
  </p:clrMapOvr>
</p:sld>
</file>

<file path=ppt/theme/theme1.xml><?xml version="1.0" encoding="utf-8"?>
<a:theme xmlns:a="http://schemas.openxmlformats.org/drawingml/2006/main" name="テンプレート第５版－最終版ーページ・フッター微調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テンプレート第５版－最終版ーページ・フッター微調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テンプレート第５版</Template>
  <TotalTime>8802</TotalTime>
  <Words>1182</Words>
  <Application>Microsoft Office PowerPoint</Application>
  <PresentationFormat>ワイド画面</PresentationFormat>
  <Paragraphs>258</Paragraphs>
  <Slides>26</Slides>
  <Notes>1</Notes>
  <HiddenSlides>2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Impact</vt:lpstr>
      <vt:lpstr>テンプレート第５版－最終版ーページ・フッター微調整</vt:lpstr>
      <vt:lpstr>1_テンプレート第５版－最終版ーページ・フッター微調整</vt:lpstr>
      <vt:lpstr>数式</vt:lpstr>
      <vt:lpstr>Impact of Flow-dependent Assimilation using Adjoint Model including  3-ice Microphysics Scheme</vt:lpstr>
      <vt:lpstr>Outline</vt:lpstr>
      <vt:lpstr>Introduction</vt:lpstr>
      <vt:lpstr>Cloud Microphysics for DA</vt:lpstr>
      <vt:lpstr>Cloud Microphysics for DA</vt:lpstr>
      <vt:lpstr>Cloud Microphysics for DA</vt:lpstr>
      <vt:lpstr>Test of MP_ASM using Single Column Model</vt:lpstr>
      <vt:lpstr>Non-linear and Tangent-linear Model of MP_ASM</vt:lpstr>
      <vt:lpstr>Infrared imager 10.6 μm Comparison of Operational Model and Observation</vt:lpstr>
      <vt:lpstr>Infrared imager 10.6 μm Comparison of MP_MSM and Observation</vt:lpstr>
      <vt:lpstr>Infrared imager 10.6 μm Comparison of Non-linear MP_ASM and Observation</vt:lpstr>
      <vt:lpstr>Infrared imager 10.6 μm Comparison of Non-linear MP_ASM and Observation</vt:lpstr>
      <vt:lpstr>Is Unbiased Scheme Best ?</vt:lpstr>
      <vt:lpstr>Flow-dependent assimilation</vt:lpstr>
      <vt:lpstr>Flow-dependent Assimilation</vt:lpstr>
      <vt:lpstr>BG Error Covariance of Hydrometeors</vt:lpstr>
      <vt:lpstr>Identical Twin Experiment</vt:lpstr>
      <vt:lpstr>Gradient Vector Relating Hydrometeors  </vt:lpstr>
      <vt:lpstr>Impact Experiment using Real Observation Data</vt:lpstr>
      <vt:lpstr>Increment </vt:lpstr>
      <vt:lpstr>Precipitation of Forecast </vt:lpstr>
      <vt:lpstr>Precipitation of Forecast </vt:lpstr>
      <vt:lpstr>Precipitation of Forecast </vt:lpstr>
      <vt:lpstr>Summary</vt:lpstr>
      <vt:lpstr>Thank you for your attention</vt:lpstr>
      <vt:lpstr>Precipitation of forecast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Establishment of GPM/DPR Data Assimilation Method in Hybrid Data Assimilation System Based on Next-Generation Non-Hydrostatic Model ASUCA at JMA</dc:title>
  <dc:creator>幾田 泰酵</dc:creator>
  <cp:lastModifiedBy>dt dt</cp:lastModifiedBy>
  <cp:revision>871</cp:revision>
  <cp:lastPrinted>2016-05-31T03:34:26Z</cp:lastPrinted>
  <dcterms:created xsi:type="dcterms:W3CDTF">2016-05-23T00:49:23Z</dcterms:created>
  <dcterms:modified xsi:type="dcterms:W3CDTF">2016-12-01T06:22:45Z</dcterms:modified>
</cp:coreProperties>
</file>